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4"/>
  </p:notesMasterIdLst>
  <p:handoutMasterIdLst>
    <p:handoutMasterId r:id="rId35"/>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85"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6" r:id="rId30"/>
    <p:sldId id="282" r:id="rId31"/>
    <p:sldId id="283" r:id="rId32"/>
    <p:sldId id="284"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99ADD0"/>
    <a:srgbClr val="00BCF2"/>
    <a:srgbClr val="FF8C00"/>
    <a:srgbClr val="FFB900"/>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2" autoAdjust="0"/>
  </p:normalViewPr>
  <p:slideViewPr>
    <p:cSldViewPr snapToGrid="0">
      <p:cViewPr varScale="1">
        <p:scale>
          <a:sx n="95" d="100"/>
          <a:sy n="95" d="100"/>
        </p:scale>
        <p:origin x="44" y="44"/>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341220-A466-4668-962A-24DAA220FDF5}" type="datetime8">
              <a:rPr lang="en-US" smtClean="0">
                <a:latin typeface="Segoe UI" pitchFamily="34" charset="0"/>
              </a:rPr>
              <a:t>1/26/2016 5:51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CF177E4-6E4F-4B0A-AD81-5231B0A6DB5F}" type="datetime8">
              <a:rPr lang="en-US" smtClean="0"/>
              <a:t>1/26/2016 5:51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CloudRoadShow</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FB8AAB-EBB8-4EFF-B8E2-40E54B216AB8}"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9274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a:t>Docusign</a:t>
            </a:r>
            <a:endParaRPr lang="en-US" baseline="0"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21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 busy slide, but the main points are:</a:t>
            </a:r>
          </a:p>
          <a:p>
            <a:pPr marL="171450" indent="-171450">
              <a:buFontTx/>
              <a:buChar char="-"/>
            </a:pPr>
            <a:r>
              <a:rPr lang="en-US" dirty="0"/>
              <a:t>We have SDKs</a:t>
            </a:r>
            <a:r>
              <a:rPr lang="en-US" baseline="0" dirty="0"/>
              <a:t> (ADAL and O365 for most major platforms)</a:t>
            </a:r>
          </a:p>
          <a:p>
            <a:pPr marL="171450" indent="-171450">
              <a:buFontTx/>
              <a:buChar char="-"/>
            </a:pPr>
            <a:r>
              <a:rPr lang="en-US" baseline="0" dirty="0"/>
              <a:t>You don’t need SDKs to leverage Office 365 APIs given they follow standards like </a:t>
            </a:r>
            <a:r>
              <a:rPr lang="en-US" baseline="0" dirty="0" err="1"/>
              <a:t>Oauth</a:t>
            </a:r>
            <a:r>
              <a:rPr lang="en-US" baseline="0" dirty="0"/>
              <a:t> and REST</a:t>
            </a:r>
          </a:p>
          <a:p>
            <a:pPr marL="171450" indent="-171450">
              <a:buFontTx/>
              <a:buChar char="-"/>
            </a:pPr>
            <a:r>
              <a:rPr lang="en-US" baseline="0" dirty="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29719565-9AE4-46CB-A926-CE626E2D0EDB}" type="datetime8">
              <a:rPr lang="en-US" smtClean="0">
                <a:solidFill>
                  <a:prstClr val="black"/>
                </a:solidFill>
              </a:rPr>
              <a:t>1/26/2016 5:51 PM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8321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Lifecycle</a:t>
            </a:r>
          </a:p>
          <a:p>
            <a:pPr lvl="1"/>
            <a:r>
              <a:rPr lang="en-US" sz="900" kern="1200" dirty="0">
                <a:solidFill>
                  <a:schemeClr val="tx1"/>
                </a:solidFill>
                <a:effectLst/>
                <a:latin typeface="Segoe UI Light" pitchFamily="34" charset="0"/>
                <a:ea typeface="+mn-ea"/>
                <a:cs typeface="+mn-cs"/>
              </a:rPr>
              <a:t>Not just the store</a:t>
            </a:r>
          </a:p>
          <a:p>
            <a:pPr lvl="1"/>
            <a:r>
              <a:rPr lang="en-US" sz="900" kern="1200" dirty="0" err="1">
                <a:solidFill>
                  <a:schemeClr val="tx1"/>
                </a:solidFill>
                <a:effectLst/>
                <a:latin typeface="Segoe UI Light" pitchFamily="34" charset="0"/>
                <a:ea typeface="+mn-ea"/>
                <a:cs typeface="+mn-cs"/>
              </a:rPr>
              <a:t>Momuntem</a:t>
            </a:r>
            <a:r>
              <a:rPr lang="en-US" sz="900" kern="1200" dirty="0">
                <a:solidFill>
                  <a:schemeClr val="tx1"/>
                </a:solidFill>
                <a:effectLst/>
                <a:latin typeface="Segoe UI Light" pitchFamily="34" charset="0"/>
                <a:ea typeface="+mn-ea"/>
                <a:cs typeface="+mn-cs"/>
              </a:rPr>
              <a:t> has been building store and on-</a:t>
            </a:r>
            <a:r>
              <a:rPr lang="en-US" sz="900" kern="1200" dirty="0" err="1">
                <a:solidFill>
                  <a:schemeClr val="tx1"/>
                </a:solidFill>
                <a:effectLst/>
                <a:latin typeface="Segoe UI Light" pitchFamily="34" charset="0"/>
                <a:ea typeface="+mn-ea"/>
                <a:cs typeface="+mn-cs"/>
              </a:rPr>
              <a:t>prem</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Store features ; subscriptions</a:t>
            </a:r>
          </a:p>
          <a:p>
            <a:pPr lvl="1"/>
            <a:r>
              <a:rPr lang="en-US" sz="900" kern="1200" dirty="0">
                <a:solidFill>
                  <a:schemeClr val="tx1"/>
                </a:solidFill>
                <a:effectLst/>
                <a:latin typeface="Segoe UI Light" pitchFamily="34" charset="0"/>
                <a:ea typeface="+mn-ea"/>
                <a:cs typeface="+mn-cs"/>
              </a:rPr>
              <a:t>Business-ready</a:t>
            </a:r>
          </a:p>
          <a:p>
            <a:pPr lvl="1"/>
            <a:r>
              <a:rPr lang="en-US" sz="900" kern="1200" dirty="0">
                <a:solidFill>
                  <a:schemeClr val="tx1"/>
                </a:solidFill>
                <a:effectLst/>
                <a:latin typeface="Segoe UI Light" pitchFamily="34" charset="0"/>
                <a:ea typeface="+mn-ea"/>
                <a:cs typeface="+mn-cs"/>
              </a:rPr>
              <a:t>Corporate catalog</a:t>
            </a:r>
          </a:p>
          <a:p>
            <a:pPr lvl="1"/>
            <a:r>
              <a:rPr lang="en-US" sz="900" kern="1200" dirty="0">
                <a:solidFill>
                  <a:schemeClr val="tx1"/>
                </a:solidFill>
                <a:effectLst/>
                <a:latin typeface="Segoe UI Light" pitchFamily="34" charset="0"/>
                <a:ea typeface="+mn-ea"/>
                <a:cs typeface="+mn-cs"/>
              </a:rPr>
              <a:t>Training users to get new experiences</a:t>
            </a: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5969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EA5FCA6-8A9B-4B99-AEC3-EB89FC0ECD6F}" type="datetime8">
              <a:rPr lang="en-US" smtClean="0">
                <a:solidFill>
                  <a:prstClr val="black"/>
                </a:solidFill>
              </a:rPr>
              <a:t>1/26/2016 5:51 PM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19435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8D80717-3635-4E11-865F-38B4E3E7A683}"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474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E773ADD-6C6A-4313-AB96-A35DCFDE6419}"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713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46ECEF79-F29B-4C73-A646-0929B602EE7F}"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602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82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82014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B3704B1D-529F-424C-B9D0-4AE6D6172475}"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9676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89EC638C-CD72-4471-BAF6-AFC9E9C9D3DB}" type="datetime8">
              <a:rPr lang="en-US" smtClean="0">
                <a:solidFill>
                  <a:prstClr val="black"/>
                </a:solidFill>
              </a:rPr>
              <a:t>1/26/2016 5:51 PM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38907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a:p>
            <a:r>
              <a:rPr lang="en-US" baseline="0" dirty="0"/>
              <a:t>The key to enterprise productivity going forward</a:t>
            </a:r>
          </a:p>
          <a:p>
            <a:r>
              <a:rPr lang="en-US" baseline="0" dirty="0"/>
              <a:t>Microsoft’s strategic advantage in the Enterprise</a:t>
            </a:r>
          </a:p>
          <a:p>
            <a:r>
              <a:rPr lang="en-US" baseline="0" dirty="0"/>
              <a:t>Partners and Developers are key to its success</a:t>
            </a:r>
          </a:p>
          <a:p>
            <a:endParaRPr lang="en-US" baseline="0" dirty="0"/>
          </a:p>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669CE754-BAAB-41E2-833B-952B95445AE4}" type="datetime8">
              <a:rPr lang="en-US" smtClean="0">
                <a:solidFill>
                  <a:prstClr val="black"/>
                </a:solidFill>
              </a:rPr>
              <a:t>1/26/2016 5:51 PM</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3423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BUT WHY SHOULD YOU CARE ABOUT OFFICE DEVELOPMENT???</a:t>
            </a:r>
            <a:endParaRPr lang="en-US" dirty="0"/>
          </a:p>
          <a:p>
            <a:endParaRPr lang="en-US" dirty="0"/>
          </a:p>
          <a:p>
            <a:r>
              <a:rPr lang="en-US" dirty="0"/>
              <a:t>BECAUSE</a:t>
            </a:r>
            <a:r>
              <a:rPr lang="en-US" baseline="0" dirty="0"/>
              <a:t> THE OPPORTUNITY IS HUGE</a:t>
            </a:r>
          </a:p>
          <a:p>
            <a:endParaRPr lang="en-US" baseline="0" dirty="0"/>
          </a:p>
          <a:p>
            <a:r>
              <a:rPr lang="en-US" baseline="0" dirty="0" err="1"/>
              <a:t>Keypoints</a:t>
            </a:r>
            <a:endParaRPr lang="en-US" baseline="0" dirty="0"/>
          </a:p>
          <a:p>
            <a:pPr marL="171450" indent="-171450">
              <a:buFontTx/>
              <a:buChar char="-"/>
            </a:pPr>
            <a:r>
              <a:rPr lang="en-US" baseline="0" dirty="0"/>
              <a:t>NUMEROUS people use Office (1.2B) and spend significant time in Office (2-3 hours daily)</a:t>
            </a:r>
          </a:p>
          <a:p>
            <a:pPr marL="171450" indent="-171450">
              <a:buFontTx/>
              <a:buChar char="-"/>
            </a:pPr>
            <a:r>
              <a:rPr lang="en-US" baseline="0" dirty="0"/>
              <a:t>Office 365 has collected a staggering amount of data/insights about how/what people work on (470+ PB)</a:t>
            </a:r>
          </a:p>
          <a:p>
            <a:pPr marL="171450" indent="-171450">
              <a:buFontTx/>
              <a:buChar char="-"/>
            </a:pPr>
            <a:r>
              <a:rPr lang="en-US" baseline="0" dirty="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58064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8</a:t>
            </a:fld>
            <a:endParaRPr lang="en-US"/>
          </a:p>
        </p:txBody>
      </p:sp>
    </p:spTree>
    <p:extLst>
      <p:ext uri="{BB962C8B-B14F-4D97-AF65-F5344CB8AC3E}">
        <p14:creationId xmlns:p14="http://schemas.microsoft.com/office/powerpoint/2010/main" val="382509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91AD7C54-B2AB-4646-BC85-E52F7B639913}"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8663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11</a:t>
            </a:fld>
            <a:endParaRPr lang="en-US"/>
          </a:p>
        </p:txBody>
      </p:sp>
    </p:spTree>
    <p:extLst>
      <p:ext uri="{BB962C8B-B14F-4D97-AF65-F5344CB8AC3E}">
        <p14:creationId xmlns:p14="http://schemas.microsoft.com/office/powerpoint/2010/main" val="226219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1/26/2016 5:51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7718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Office 365 APIs and their ability to provide connectivity</a:t>
            </a:r>
            <a:r>
              <a:rPr lang="en-US" baseline="0" dirty="0"/>
              <a:t> into key O365 services (mail, calendar, files, notes, </a:t>
            </a:r>
            <a:r>
              <a:rPr lang="en-US" baseline="0" dirty="0" err="1"/>
              <a:t>etc</a:t>
            </a:r>
            <a:r>
              <a:rPr lang="en-US" baseline="0" dirty="0"/>
              <a:t>) from stand alone applications</a:t>
            </a:r>
            <a:endParaRPr lang="en-US" dirty="0"/>
          </a:p>
        </p:txBody>
      </p:sp>
      <p:sp>
        <p:nvSpPr>
          <p:cNvPr id="4" name="Date Placeholder 3"/>
          <p:cNvSpPr>
            <a:spLocks noGrp="1"/>
          </p:cNvSpPr>
          <p:nvPr>
            <p:ph type="dt" idx="10"/>
          </p:nvPr>
        </p:nvSpPr>
        <p:spPr/>
        <p:txBody>
          <a:bodyPr/>
          <a:lstStyle/>
          <a:p>
            <a:fld id="{A5E780D5-5377-4AE0-A97F-48A40FC4EB84}" type="datetime8">
              <a:rPr lang="en-US" smtClean="0"/>
              <a:t>1/26/2016 5:51 PM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7596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xml"/><Relationship Id="rId6" Type="http://schemas.openxmlformats.org/officeDocument/2006/relationships/hyperlink" Target="http://dev.office.com/podcasts" TargetMode="External"/><Relationship Id="rId5" Type="http://schemas.openxmlformats.org/officeDocument/2006/relationships/image" Target="../media/image13.emf"/><Relationship Id="rId10" Type="http://schemas.openxmlformats.org/officeDocument/2006/relationships/image" Target="../media/image15.png"/><Relationship Id="rId4" Type="http://schemas.openxmlformats.org/officeDocument/2006/relationships/image" Target="../media/image12.emf"/><Relationship Id="rId9"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13.emf"/><Relationship Id="rId11" Type="http://schemas.openxmlformats.org/officeDocument/2006/relationships/image" Target="../media/image15.png"/><Relationship Id="rId5" Type="http://schemas.openxmlformats.org/officeDocument/2006/relationships/image" Target="../media/image12.emf"/><Relationship Id="rId10" Type="http://schemas.openxmlformats.org/officeDocument/2006/relationships/image" Target="../media/image1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342383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7"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dirty="0"/>
              <a:t>with add-ins</a:t>
            </a:r>
          </a:p>
        </p:txBody>
      </p:sp>
    </p:spTree>
    <p:extLst>
      <p:ext uri="{BB962C8B-B14F-4D97-AF65-F5344CB8AC3E}">
        <p14:creationId xmlns:p14="http://schemas.microsoft.com/office/powerpoint/2010/main" val="42930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8"/>
          <p:cNvSpPr>
            <a:spLocks noChangeAspect="1"/>
          </p:cNvSpPr>
          <p:nvPr/>
        </p:nvSpPr>
        <p:spPr bwMode="black">
          <a:xfrm>
            <a:off x="9261874" y="1677229"/>
            <a:ext cx="3012111" cy="16639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p>
            <a:endParaRPr lang="en-US" sz="1836"/>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824" y="1587556"/>
            <a:ext cx="3808468" cy="3808468"/>
          </a:xfrm>
          <a:prstGeom prst="rect">
            <a:avLst/>
          </a:prstGeom>
          <a:ln>
            <a:solidFill>
              <a:srgbClr val="0072C6"/>
            </a:solidFill>
          </a:ln>
        </p:spPr>
      </p:pic>
      <p:sp>
        <p:nvSpPr>
          <p:cNvPr id="2" name="Title 1"/>
          <p:cNvSpPr>
            <a:spLocks noGrp="1"/>
          </p:cNvSpPr>
          <p:nvPr>
            <p:ph type="title"/>
          </p:nvPr>
        </p:nvSpPr>
        <p:spPr/>
        <p:txBody>
          <a:bodyPr/>
          <a:lstStyle/>
          <a:p>
            <a:r>
              <a:rPr lang="en-US" dirty="0">
                <a:gradFill>
                  <a:gsLst>
                    <a:gs pos="26496">
                      <a:schemeClr val="tx1"/>
                    </a:gs>
                    <a:gs pos="44000">
                      <a:schemeClr val="tx1"/>
                    </a:gs>
                  </a:gsLst>
                </a:gradFill>
              </a:rPr>
              <a:t>SharePoint add-ins</a:t>
            </a:r>
          </a:p>
        </p:txBody>
      </p:sp>
      <p:sp>
        <p:nvSpPr>
          <p:cNvPr id="4" name="Text Placeholder 3"/>
          <p:cNvSpPr>
            <a:spLocks noGrp="1"/>
          </p:cNvSpPr>
          <p:nvPr>
            <p:ph type="body" sz="quarter" idx="10"/>
          </p:nvPr>
        </p:nvSpPr>
        <p:spPr>
          <a:xfrm>
            <a:off x="277028" y="1315330"/>
            <a:ext cx="5047359" cy="4349396"/>
          </a:xfrm>
        </p:spPr>
        <p:txBody>
          <a:bodyPr/>
          <a:lstStyle/>
          <a:p>
            <a:pPr>
              <a:spcBef>
                <a:spcPts val="2550"/>
              </a:spcBef>
            </a:pPr>
            <a:r>
              <a:rPr lang="en-US" sz="2856" dirty="0">
                <a:gradFill>
                  <a:gsLst>
                    <a:gs pos="26496">
                      <a:schemeClr val="tx1"/>
                    </a:gs>
                    <a:gs pos="44000">
                      <a:schemeClr val="tx1"/>
                    </a:gs>
                  </a:gsLst>
                  <a:lin ang="5400000" scaled="0"/>
                </a:gradFill>
              </a:rPr>
              <a:t>Logic decoupled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from SharePoint</a:t>
            </a:r>
          </a:p>
          <a:p>
            <a:pPr>
              <a:spcBef>
                <a:spcPts val="2550"/>
              </a:spcBef>
            </a:pPr>
            <a:r>
              <a:rPr lang="en-US" sz="2856" dirty="0">
                <a:gradFill>
                  <a:gsLst>
                    <a:gs pos="26496">
                      <a:schemeClr val="tx1"/>
                    </a:gs>
                    <a:gs pos="44000">
                      <a:schemeClr val="tx1"/>
                    </a:gs>
                  </a:gsLst>
                  <a:lin ang="5400000" scaled="0"/>
                </a:gradFill>
              </a:rPr>
              <a:t>Communicates with SharePoint via rich APIs (REST or CSOM)</a:t>
            </a:r>
          </a:p>
          <a:p>
            <a:pPr>
              <a:spcBef>
                <a:spcPts val="2550"/>
              </a:spcBef>
            </a:pPr>
            <a:r>
              <a:rPr lang="en-US" sz="2856" dirty="0">
                <a:gradFill>
                  <a:gsLst>
                    <a:gs pos="26496">
                      <a:schemeClr val="tx1"/>
                    </a:gs>
                    <a:gs pos="44000">
                      <a:schemeClr val="tx1"/>
                    </a:gs>
                  </a:gsLst>
                  <a:lin ang="5400000" scaled="0"/>
                </a:gradFill>
              </a:rPr>
              <a:t>Built and hosted with </a:t>
            </a:r>
            <a:br>
              <a:rPr lang="en-US" sz="2856" dirty="0">
                <a:gradFill>
                  <a:gsLst>
                    <a:gs pos="26496">
                      <a:schemeClr val="tx1"/>
                    </a:gs>
                    <a:gs pos="44000">
                      <a:schemeClr val="tx1"/>
                    </a:gs>
                  </a:gsLst>
                  <a:lin ang="5400000" scaled="0"/>
                </a:gradFill>
              </a:rPr>
            </a:br>
            <a:r>
              <a:rPr lang="en-US" sz="2856" dirty="0">
                <a:gradFill>
                  <a:gsLst>
                    <a:gs pos="26496">
                      <a:schemeClr val="tx1"/>
                    </a:gs>
                    <a:gs pos="44000">
                      <a:schemeClr val="tx1"/>
                    </a:gs>
                  </a:gsLst>
                  <a:lin ang="5400000" scaled="0"/>
                </a:gradFill>
              </a:rPr>
              <a:t>any web platform</a:t>
            </a:r>
          </a:p>
          <a:p>
            <a:pPr>
              <a:spcBef>
                <a:spcPts val="2550"/>
              </a:spcBef>
            </a:pPr>
            <a:r>
              <a:rPr lang="en-US" sz="2856" dirty="0">
                <a:gradFill>
                  <a:gsLst>
                    <a:gs pos="26496">
                      <a:schemeClr val="tx1"/>
                    </a:gs>
                    <a:gs pos="44000">
                      <a:schemeClr val="tx1"/>
                    </a:gs>
                  </a:gsLst>
                  <a:lin ang="5400000" scaled="0"/>
                </a:gra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004" y="1577816"/>
            <a:ext cx="3808468" cy="3808468"/>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908" y="4319882"/>
            <a:ext cx="898810" cy="898810"/>
          </a:xfrm>
          <a:prstGeom prst="rect">
            <a:avLst/>
          </a:prstGeom>
        </p:spPr>
      </p:pic>
      <p:sp>
        <p:nvSpPr>
          <p:cNvPr id="5" name="Left-Right Arrow 4"/>
          <p:cNvSpPr/>
          <p:nvPr/>
        </p:nvSpPr>
        <p:spPr bwMode="auto">
          <a:xfrm>
            <a:off x="7893543" y="2009663"/>
            <a:ext cx="1546936" cy="731218"/>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pPr>
            <a:r>
              <a:rPr lang="en-US" sz="1049" b="1" dirty="0">
                <a:gradFill>
                  <a:gsLst>
                    <a:gs pos="26496">
                      <a:schemeClr val="bg1"/>
                    </a:gs>
                    <a:gs pos="44000">
                      <a:schemeClr val="bg1"/>
                    </a:gs>
                  </a:gsLst>
                  <a:lin ang="5400000" scaled="0"/>
                </a:gradFill>
                <a:ea typeface="Segoe UI" pitchFamily="34" charset="0"/>
                <a:cs typeface="Segoe UI" pitchFamily="34" charset="0"/>
              </a:rPr>
              <a:t>REST/CSOM</a:t>
            </a:r>
          </a:p>
        </p:txBody>
      </p:sp>
      <p:grpSp>
        <p:nvGrpSpPr>
          <p:cNvPr id="13" name="Group 12"/>
          <p:cNvGrpSpPr/>
          <p:nvPr/>
        </p:nvGrpSpPr>
        <p:grpSpPr>
          <a:xfrm>
            <a:off x="9955991" y="2297238"/>
            <a:ext cx="1229889" cy="747182"/>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9608508" y="3379993"/>
            <a:ext cx="2412631" cy="1331908"/>
            <a:chOff x="9168968" y="3895051"/>
            <a:chExt cx="2413602" cy="1332444"/>
          </a:xfrm>
        </p:grpSpPr>
        <p:sp>
          <p:nvSpPr>
            <p:cNvPr id="14" name="TextBox 13"/>
            <p:cNvSpPr txBox="1"/>
            <p:nvPr/>
          </p:nvSpPr>
          <p:spPr>
            <a:xfrm>
              <a:off x="9168968" y="3895051"/>
              <a:ext cx="1193987"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web</a:t>
              </a:r>
            </a:p>
          </p:txBody>
        </p:sp>
        <p:sp>
          <p:nvSpPr>
            <p:cNvPr id="15" name="TextBox 14"/>
            <p:cNvSpPr txBox="1"/>
            <p:nvPr/>
          </p:nvSpPr>
          <p:spPr>
            <a:xfrm>
              <a:off x="9168968" y="4306736"/>
              <a:ext cx="1861956"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Write user profiles</a:t>
              </a:r>
            </a:p>
          </p:txBody>
        </p:sp>
        <p:sp>
          <p:nvSpPr>
            <p:cNvPr id="16" name="TextBox 15"/>
            <p:cNvSpPr txBox="1"/>
            <p:nvPr/>
          </p:nvSpPr>
          <p:spPr>
            <a:xfrm>
              <a:off x="9168968" y="4734190"/>
              <a:ext cx="2413602" cy="493305"/>
            </a:xfrm>
            <a:prstGeom prst="rect">
              <a:avLst/>
            </a:prstGeom>
            <a:noFill/>
          </p:spPr>
          <p:txBody>
            <a:bodyPr wrap="none" lIns="182806" tIns="146246" rIns="182806" bIns="146246" rtlCol="0">
              <a:spAutoFit/>
            </a:bodyPr>
            <a:lstStyle/>
            <a:p>
              <a:pPr>
                <a:lnSpc>
                  <a:spcPct val="90000"/>
                </a:lnSpc>
                <a:spcAft>
                  <a:spcPts val="600"/>
                </a:spcAft>
              </a:pPr>
              <a:r>
                <a:rPr lang="en-US" sz="1428" dirty="0">
                  <a:gradFill>
                    <a:gsLst>
                      <a:gs pos="26496">
                        <a:schemeClr val="tx1"/>
                      </a:gs>
                      <a:gs pos="44000">
                        <a:schemeClr val="tx1"/>
                      </a:gs>
                    </a:gsLst>
                    <a:lin ang="5400000" scaled="0"/>
                  </a:gradFill>
                </a:rPr>
                <a:t>Read managed metadata</a:t>
              </a:r>
            </a:p>
          </p:txBody>
        </p:sp>
      </p:grpSp>
      <p:sp>
        <p:nvSpPr>
          <p:cNvPr id="2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281992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0 -3.6768E-7 L 0.2941 0.00227 " pathEditMode="relative" rAng="0" ptsTypes="AA">
                                      <p:cBhvr>
                                        <p:cTn id="6" dur="750" fill="hold"/>
                                        <p:tgtEl>
                                          <p:spTgt spid="6"/>
                                        </p:tgtEl>
                                        <p:attrNameLst>
                                          <p:attrName>ppt_x</p:attrName>
                                          <p:attrName>ppt_y</p:attrName>
                                        </p:attrNameLst>
                                      </p:cBhvr>
                                      <p:rCtr x="14705" y="11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decel="100000" fill="hold" nodeType="clickEffect">
                                  <p:stCondLst>
                                    <p:cond delay="0"/>
                                  </p:stCondLst>
                                  <p:childTnLst>
                                    <p:animScale>
                                      <p:cBhvr>
                                        <p:cTn id="21" dur="500" fill="hold"/>
                                        <p:tgtEl>
                                          <p:spTgt spid="7"/>
                                        </p:tgtEl>
                                      </p:cBhvr>
                                      <p:by x="35000" y="35000"/>
                                    </p:animScale>
                                  </p:childTnLst>
                                </p:cTn>
                              </p:par>
                              <p:par>
                                <p:cTn id="22" presetID="42" presetClass="path" presetSubtype="0" decel="100000" fill="hold" nodeType="withEffect">
                                  <p:stCondLst>
                                    <p:cond delay="0"/>
                                  </p:stCondLst>
                                  <p:childTnLst>
                                    <p:animMotion origin="layout" path="M 4.45168E-6 4.44444E-6 L -0.23444 -0.14375 " pathEditMode="relative" rAng="0" ptsTypes="AA">
                                      <p:cBhvr>
                                        <p:cTn id="23" dur="500" fill="hold"/>
                                        <p:tgtEl>
                                          <p:spTgt spid="7"/>
                                        </p:tgtEl>
                                        <p:attrNameLst>
                                          <p:attrName>ppt_x</p:attrName>
                                          <p:attrName>ppt_y</p:attrName>
                                        </p:attrNameLst>
                                      </p:cBhvr>
                                      <p:rCtr x="-11722" y="-7199"/>
                                    </p:animMotion>
                                  </p:childTnLst>
                                </p:cTn>
                              </p:par>
                              <p:par>
                                <p:cTn id="24" presetID="42" presetClass="path" presetSubtype="0" decel="100000" fill="hold" nodeType="withEffect">
                                  <p:stCondLst>
                                    <p:cond delay="0"/>
                                  </p:stCondLst>
                                  <p:childTnLst>
                                    <p:animMotion origin="layout" path="M 3.62594E-6 -2.96296E-6 L 0.04519 -0.23495 " pathEditMode="relative" rAng="0" ptsTypes="AA">
                                      <p:cBhvr>
                                        <p:cTn id="25" dur="500" fill="hold"/>
                                        <p:tgtEl>
                                          <p:spTgt spid="3"/>
                                        </p:tgtEl>
                                        <p:attrNameLst>
                                          <p:attrName>ppt_x</p:attrName>
                                          <p:attrName>ppt_y</p:attrName>
                                        </p:attrNameLst>
                                      </p:cBhvr>
                                      <p:rCtr x="2253" y="-11759"/>
                                    </p:animMotion>
                                  </p:childTnLst>
                                </p:cTn>
                              </p:par>
                              <p:par>
                                <p:cTn id="26" presetID="10" presetClass="entr" presetSubtype="0"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SharePoint add-ins</a:t>
            </a:r>
            <a:br>
              <a:rPr lang="en-US">
                <a:gradFill>
                  <a:gsLst>
                    <a:gs pos="26496">
                      <a:schemeClr val="tx1"/>
                    </a:gs>
                    <a:gs pos="44000">
                      <a:schemeClr val="tx1"/>
                    </a:gs>
                  </a:gsLst>
                  <a:lin ang="5400000" scaled="0"/>
                </a:gradFill>
              </a:rPr>
            </a:br>
            <a:r>
              <a:rPr lang="en-US" sz="3198">
                <a:gradFill>
                  <a:gsLst>
                    <a:gs pos="26496">
                      <a:schemeClr val="tx1"/>
                    </a:gs>
                    <a:gs pos="44000">
                      <a:schemeClr val="tx1"/>
                    </a:gs>
                  </a:gsLst>
                </a:gradFill>
              </a:rPr>
              <a:t>A new way to build extensions for SharePoint</a:t>
            </a:r>
            <a:endParaRPr lang="en-US" dirty="0">
              <a:gradFill>
                <a:gsLst>
                  <a:gs pos="26496">
                    <a:schemeClr val="tx1"/>
                  </a:gs>
                  <a:gs pos="44000">
                    <a:schemeClr val="tx1"/>
                  </a:gs>
                </a:gsLst>
              </a:gradFill>
            </a:endParaRPr>
          </a:p>
        </p:txBody>
      </p:sp>
      <p:grpSp>
        <p:nvGrpSpPr>
          <p:cNvPr id="46" name="Group 45"/>
          <p:cNvGrpSpPr/>
          <p:nvPr/>
        </p:nvGrpSpPr>
        <p:grpSpPr>
          <a:xfrm>
            <a:off x="460990" y="2814886"/>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parts</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web parts that can interact with the SharePoint experience</a:t>
              </a:r>
            </a:p>
          </p:txBody>
        </p:sp>
      </p:grpSp>
      <p:grpSp>
        <p:nvGrpSpPr>
          <p:cNvPr id="54" name="Group 53"/>
          <p:cNvGrpSpPr/>
          <p:nvPr/>
        </p:nvGrpSpPr>
        <p:grpSpPr>
          <a:xfrm>
            <a:off x="460988" y="3985961"/>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Add-in commands</a:t>
              </a:r>
            </a:p>
            <a:p>
              <a:pPr marL="0" indent="0">
                <a:lnSpc>
                  <a:spcPct val="100000"/>
                </a:lnSpc>
                <a:spcBef>
                  <a:spcPts val="0"/>
                </a:spcBef>
                <a:spcAft>
                  <a:spcPts val="612"/>
                </a:spcAft>
                <a:buNone/>
              </a:pPr>
              <a:r>
                <a:rPr lang="en-US" sz="1632" dirty="0">
                  <a:gradFill>
                    <a:gsLst>
                      <a:gs pos="26496">
                        <a:schemeClr val="tx1"/>
                      </a:gs>
                      <a:gs pos="44000">
                        <a:schemeClr val="tx1"/>
                      </a:gs>
                    </a:gsLst>
                  </a:gradFill>
                </a:rPr>
                <a:t>Add new commands to the ribbon and contextual menus</a:t>
              </a:r>
            </a:p>
          </p:txBody>
        </p:sp>
      </p:grpSp>
      <p:grpSp>
        <p:nvGrpSpPr>
          <p:cNvPr id="61" name="Group 60"/>
          <p:cNvGrpSpPr/>
          <p:nvPr/>
        </p:nvGrpSpPr>
        <p:grpSpPr>
          <a:xfrm>
            <a:off x="460988" y="1629982"/>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lin ang="5400000" scaled="0"/>
                  </a:gradFill>
                  <a:latin typeface="Segoe UI Light"/>
                </a:rPr>
                <a:t>Full page add-ins</a:t>
              </a:r>
            </a:p>
            <a:p>
              <a:pPr marL="0" indent="0">
                <a:lnSpc>
                  <a:spcPct val="100000"/>
                </a:lnSpc>
                <a:spcBef>
                  <a:spcPts val="0"/>
                </a:spcBef>
                <a:spcAft>
                  <a:spcPts val="612"/>
                </a:spcAft>
                <a:buNone/>
              </a:pPr>
              <a:r>
                <a:rPr lang="en-US" sz="1632" dirty="0">
                  <a:gradFill>
                    <a:gsLst>
                      <a:gs pos="26496">
                        <a:schemeClr val="tx1"/>
                      </a:gs>
                      <a:gs pos="44000">
                        <a:schemeClr val="tx1"/>
                      </a:gs>
                    </a:gsLst>
                    <a:lin ang="0" scaled="0"/>
                  </a:gradFill>
                </a:rPr>
                <a:t>Implement complete add-in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175384"/>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26496">
                          <a:schemeClr val="accent2"/>
                        </a:gs>
                        <a:gs pos="44000">
                          <a:schemeClr val="accent2"/>
                        </a:gs>
                      </a:gsLst>
                    </a:gradFill>
                    <a:latin typeface="Segoe UI Light"/>
                  </a:rPr>
                  <a:t>SharePoint dialog</a:t>
                </a:r>
              </a:p>
              <a:p>
                <a:pPr marL="0" indent="0">
                  <a:lnSpc>
                    <a:spcPct val="100000"/>
                  </a:lnSpc>
                  <a:spcBef>
                    <a:spcPts val="0"/>
                  </a:spcBef>
                  <a:spcAft>
                    <a:spcPts val="612"/>
                  </a:spcAft>
                  <a:buNone/>
                </a:pPr>
                <a:r>
                  <a:rPr lang="en-US" sz="1632" dirty="0">
                    <a:gradFill>
                      <a:gsLst>
                        <a:gs pos="26496">
                          <a:schemeClr val="tx1"/>
                        </a:gs>
                        <a:gs pos="44000">
                          <a:schemeClr val="tx1"/>
                        </a:gs>
                      </a:gsLst>
                    </a:gra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400195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61"/>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46"/>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5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72"/>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
        <p:nvSpPr>
          <p:cNvPr id="5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0">
                      <a:schemeClr val="tx1"/>
                    </a:gs>
                    <a:gs pos="100000">
                      <a:schemeClr val="tx1"/>
                    </a:gs>
                  </a:gsLst>
                  <a:lin ang="5400000" scaled="0"/>
                </a:gradFill>
              </a:rPr>
              <a:t>1 </a:t>
            </a:r>
            <a:r>
              <a:rPr lang="en-US" sz="1400" dirty="0">
                <a:gradFill>
                  <a:gsLst>
                    <a:gs pos="0">
                      <a:schemeClr val="tx1"/>
                    </a:gs>
                    <a:gs pos="100000">
                      <a:schemeClr val="tx1"/>
                    </a:gs>
                  </a:gsLst>
                  <a:lin ang="5400000" scaled="0"/>
                </a:gradFill>
              </a:rPr>
              <a:t>Extend </a:t>
            </a:r>
            <a:r>
              <a:rPr lang="en-US" sz="1400"/>
              <a:t>with add-ins</a:t>
            </a:r>
            <a:endParaRPr lang="en-US" sz="1400" dirty="0"/>
          </a:p>
        </p:txBody>
      </p:sp>
    </p:spTree>
    <p:extLst>
      <p:ext uri="{BB962C8B-B14F-4D97-AF65-F5344CB8AC3E}">
        <p14:creationId xmlns:p14="http://schemas.microsoft.com/office/powerpoint/2010/main" val="419397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Connect to </a:t>
            </a:r>
            <a:br>
              <a:rPr lang="en-US" dirty="0"/>
            </a:br>
            <a:r>
              <a:rPr lang="en-US" dirty="0"/>
              <a:t>Office 365 </a:t>
            </a:r>
            <a:br>
              <a:rPr lang="en-US" dirty="0"/>
            </a:br>
            <a:r>
              <a:rPr lang="en-US" dirty="0"/>
              <a:t>services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9280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441765" y="3722634"/>
            <a:ext cx="1725115" cy="510756"/>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895995"/>
              <a:endParaRPr lang="en-US" sz="1764" dirty="0">
                <a:solidFill>
                  <a:srgbClr val="FFFFFF"/>
                </a:solidFill>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815632"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Office Graph</a:t>
            </a:r>
          </a:p>
        </p:txBody>
      </p:sp>
      <p:sp>
        <p:nvSpPr>
          <p:cNvPr id="5" name="TextBox 4"/>
          <p:cNvSpPr txBox="1"/>
          <p:nvPr/>
        </p:nvSpPr>
        <p:spPr>
          <a:xfrm>
            <a:off x="2950944" y="2892337"/>
            <a:ext cx="6615939" cy="621821"/>
          </a:xfrm>
          <a:prstGeom prst="rect">
            <a:avLst/>
          </a:prstGeom>
          <a:noFill/>
        </p:spPr>
        <p:txBody>
          <a:bodyPr wrap="square" lIns="179213" tIns="143370" rIns="179213" bIns="143370" rtlCol="0">
            <a:spAutoFit/>
          </a:bodyPr>
          <a:lstStyle/>
          <a:p>
            <a:pPr algn="ctr" defTabSz="914005">
              <a:lnSpc>
                <a:spcPct val="90000"/>
              </a:lnSpc>
              <a:spcAft>
                <a:spcPts val="587"/>
              </a:spcAft>
            </a:pPr>
            <a:r>
              <a:rPr lang="en-US" sz="2352" dirty="0"/>
              <a:t>https://graph.microsoft.com</a:t>
            </a:r>
          </a:p>
        </p:txBody>
      </p:sp>
      <p:grpSp>
        <p:nvGrpSpPr>
          <p:cNvPr id="6" name="Group 5"/>
          <p:cNvGrpSpPr/>
          <p:nvPr/>
        </p:nvGrpSpPr>
        <p:grpSpPr>
          <a:xfrm>
            <a:off x="9087506" y="3720390"/>
            <a:ext cx="1725115" cy="510756"/>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9" name="Group 8"/>
          <p:cNvGrpSpPr/>
          <p:nvPr/>
        </p:nvGrpSpPr>
        <p:grpSpPr>
          <a:xfrm>
            <a:off x="9077769" y="4354507"/>
            <a:ext cx="1725115" cy="510756"/>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2" name="Group 11"/>
          <p:cNvGrpSpPr/>
          <p:nvPr/>
        </p:nvGrpSpPr>
        <p:grpSpPr>
          <a:xfrm>
            <a:off x="3618785" y="3720390"/>
            <a:ext cx="1725115" cy="510756"/>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18" name="Group 17"/>
          <p:cNvGrpSpPr/>
          <p:nvPr/>
        </p:nvGrpSpPr>
        <p:grpSpPr>
          <a:xfrm>
            <a:off x="7284039" y="3720390"/>
            <a:ext cx="1725115" cy="510756"/>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grpSp>
        <p:nvGrpSpPr>
          <p:cNvPr id="21" name="Group 20"/>
          <p:cNvGrpSpPr/>
          <p:nvPr/>
        </p:nvGrpSpPr>
        <p:grpSpPr>
          <a:xfrm>
            <a:off x="1795807" y="3720390"/>
            <a:ext cx="1725115" cy="510756"/>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grpSp>
      <p:sp>
        <p:nvSpPr>
          <p:cNvPr id="24" name="Rectangle 23"/>
          <p:cNvSpPr/>
          <p:nvPr/>
        </p:nvSpPr>
        <p:spPr bwMode="auto">
          <a:xfrm>
            <a:off x="465364"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Designed for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openness </a:t>
            </a:r>
            <a:r>
              <a:rPr lang="en-US" sz="1764" dirty="0">
                <a:solidFill>
                  <a:schemeClr val="bg1"/>
                </a:solidFill>
                <a:cs typeface="Segoe UI Semilight" panose="020B0402040204020203" pitchFamily="34" charset="0"/>
              </a:rPr>
              <a:t>and</a:t>
            </a:r>
            <a:r>
              <a:rPr lang="en-US" sz="1764" b="1" dirty="0">
                <a:solidFill>
                  <a:schemeClr val="bg1"/>
                </a:solidFill>
                <a:cs typeface="Segoe UI Semilight" panose="020B0402040204020203" pitchFamily="34" charset="0"/>
              </a:rPr>
              <a:t> </a:t>
            </a:r>
            <a:br>
              <a:rPr lang="en-US" sz="1764" b="1"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flexibility</a:t>
            </a:r>
          </a:p>
        </p:txBody>
      </p:sp>
      <p:sp>
        <p:nvSpPr>
          <p:cNvPr id="25" name="Rectangle 24"/>
          <p:cNvSpPr/>
          <p:nvPr/>
        </p:nvSpPr>
        <p:spPr bwMode="auto">
          <a:xfrm>
            <a:off x="4291608" y="1406579"/>
            <a:ext cx="3772430"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Enabling a </a:t>
            </a:r>
            <a:br>
              <a:rPr lang="en-US" sz="1764" dirty="0">
                <a:solidFill>
                  <a:schemeClr val="bg1"/>
                </a:solidFill>
                <a:cs typeface="Segoe UI Semilight" panose="020B0402040204020203" pitchFamily="34" charset="0"/>
              </a:rPr>
            </a:br>
            <a:r>
              <a:rPr lang="en-US" sz="1764" b="1" dirty="0">
                <a:solidFill>
                  <a:schemeClr val="bg1"/>
                </a:solidFill>
                <a:cs typeface="Segoe UI Semibold" panose="020B0702040204020203" pitchFamily="34" charset="0"/>
              </a:rPr>
              <a:t>consistent</a:t>
            </a:r>
            <a:r>
              <a:rPr lang="en-US" sz="1764" dirty="0">
                <a:solidFill>
                  <a:schemeClr val="bg1"/>
                </a:solidFill>
                <a:cs typeface="Segoe UI Semilight" panose="020B0402040204020203" pitchFamily="34" charset="0"/>
              </a:rPr>
              <a: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development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platform</a:t>
            </a:r>
          </a:p>
        </p:txBody>
      </p:sp>
      <p:sp>
        <p:nvSpPr>
          <p:cNvPr id="26" name="Rectangle 25"/>
          <p:cNvSpPr/>
          <p:nvPr/>
        </p:nvSpPr>
        <p:spPr bwMode="auto">
          <a:xfrm>
            <a:off x="8117848" y="1406579"/>
            <a:ext cx="3817234" cy="125449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Powering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a world </a:t>
            </a:r>
            <a:br>
              <a:rPr lang="en-US" sz="1764" dirty="0">
                <a:solidFill>
                  <a:schemeClr val="bg1"/>
                </a:solidFill>
                <a:cs typeface="Segoe UI Semilight" panose="020B0402040204020203" pitchFamily="34" charset="0"/>
              </a:rPr>
            </a:br>
            <a:r>
              <a:rPr lang="en-US" sz="1764" dirty="0">
                <a:solidFill>
                  <a:schemeClr val="bg1"/>
                </a:solidFill>
                <a:cs typeface="Segoe UI Semilight" panose="020B0402040204020203" pitchFamily="34" charset="0"/>
              </a:rPr>
              <a:t>of </a:t>
            </a:r>
            <a:r>
              <a:rPr lang="en-US" sz="1764"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79971" y="1688855"/>
            <a:ext cx="1001241" cy="6401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28" name="Arc 27"/>
          <p:cNvSpPr/>
          <p:nvPr/>
        </p:nvSpPr>
        <p:spPr>
          <a:xfrm rot="20676240">
            <a:off x="7000815" y="2006116"/>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grpSp>
        <p:nvGrpSpPr>
          <p:cNvPr id="29" name="Group 28"/>
          <p:cNvGrpSpPr>
            <a:grpSpLocks noChangeAspect="1"/>
          </p:cNvGrpSpPr>
          <p:nvPr/>
        </p:nvGrpSpPr>
        <p:grpSpPr>
          <a:xfrm>
            <a:off x="10333494" y="1735046"/>
            <a:ext cx="1016590" cy="617809"/>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2" name="Freeform 5"/>
          <p:cNvSpPr>
            <a:spLocks noChangeAspect="1" noEditPoints="1"/>
          </p:cNvSpPr>
          <p:nvPr/>
        </p:nvSpPr>
        <p:spPr bwMode="auto">
          <a:xfrm>
            <a:off x="11504386" y="1906137"/>
            <a:ext cx="232359" cy="446717"/>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3" name="Freeform 5"/>
          <p:cNvSpPr>
            <a:spLocks noChangeAspect="1" noEditPoints="1"/>
          </p:cNvSpPr>
          <p:nvPr/>
        </p:nvSpPr>
        <p:spPr bwMode="auto">
          <a:xfrm>
            <a:off x="9605742" y="1913946"/>
            <a:ext cx="589005" cy="438908"/>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nvGrpSpPr>
          <p:cNvPr id="34" name="Group 33"/>
          <p:cNvGrpSpPr/>
          <p:nvPr/>
        </p:nvGrpSpPr>
        <p:grpSpPr>
          <a:xfrm>
            <a:off x="6304322" y="1577608"/>
            <a:ext cx="1503470" cy="905822"/>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lnSpc>
                  <a:spcPct val="90000"/>
                </a:lnSpc>
              </a:pPr>
              <a:endParaRPr lang="en-US" sz="1764" dirty="0">
                <a:solidFill>
                  <a:srgbClr val="505050"/>
                </a:solidFill>
              </a:endParaRPr>
            </a:p>
          </p:txBody>
        </p:sp>
      </p:grpSp>
      <p:sp>
        <p:nvSpPr>
          <p:cNvPr id="37" name="Arc 36"/>
          <p:cNvSpPr/>
          <p:nvPr/>
        </p:nvSpPr>
        <p:spPr>
          <a:xfrm rot="9876240">
            <a:off x="6452624" y="1631665"/>
            <a:ext cx="702427" cy="439793"/>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05">
              <a:lnSpc>
                <a:spcPct val="90000"/>
              </a:lnSpc>
            </a:pPr>
            <a:endParaRPr lang="en-US" sz="1764"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591046" y="5193527"/>
            <a:ext cx="737690" cy="862998"/>
          </a:xfrm>
          <a:prstGeom prst="rect">
            <a:avLst/>
          </a:prstGeom>
          <a:noFill/>
          <a:ln>
            <a:noFill/>
          </a:ln>
          <a:effectLst/>
          <a:extLst/>
        </p:spPr>
      </p:pic>
      <p:sp>
        <p:nvSpPr>
          <p:cNvPr id="39" name="TextBox 38"/>
          <p:cNvSpPr txBox="1"/>
          <p:nvPr/>
        </p:nvSpPr>
        <p:spPr>
          <a:xfrm>
            <a:off x="4785574" y="5162476"/>
            <a:ext cx="1628795" cy="898449"/>
          </a:xfrm>
          <a:prstGeom prst="rect">
            <a:avLst/>
          </a:prstGeom>
          <a:noFill/>
        </p:spPr>
        <p:txBody>
          <a:bodyPr wrap="square" lIns="179213" tIns="143370" rIns="179213" bIns="143370" rtlCol="0">
            <a:spAutoFit/>
          </a:bodyPr>
          <a:lstStyle/>
          <a:p>
            <a:pPr defTabSz="914005">
              <a:lnSpc>
                <a:spcPct val="90000"/>
              </a:lnSpc>
              <a:spcAft>
                <a:spcPts val="587"/>
              </a:spcAft>
            </a:pPr>
            <a:r>
              <a:rPr lang="en-US" sz="4311" dirty="0"/>
              <a:t>iOS</a:t>
            </a:r>
          </a:p>
        </p:txBody>
      </p:sp>
      <p:sp>
        <p:nvSpPr>
          <p:cNvPr id="40" name="Freeform 39"/>
          <p:cNvSpPr>
            <a:spLocks noEditPoints="1"/>
          </p:cNvSpPr>
          <p:nvPr/>
        </p:nvSpPr>
        <p:spPr bwMode="auto">
          <a:xfrm>
            <a:off x="7155130" y="5247195"/>
            <a:ext cx="744155" cy="75565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sp>
        <p:nvSpPr>
          <p:cNvPr id="41" name="Rectangle 40"/>
          <p:cNvSpPr/>
          <p:nvPr/>
        </p:nvSpPr>
        <p:spPr>
          <a:xfrm>
            <a:off x="5400401" y="6171113"/>
            <a:ext cx="2187450" cy="463336"/>
          </a:xfrm>
          <a:prstGeom prst="rect">
            <a:avLst/>
          </a:prstGeom>
          <a:noFill/>
        </p:spPr>
        <p:txBody>
          <a:bodyPr wrap="none">
            <a:spAutoFit/>
          </a:bodyPr>
          <a:lstStyle/>
          <a:p>
            <a:pPr defTabSz="914005"/>
            <a:r>
              <a:rPr lang="en-US" sz="2352" dirty="0"/>
              <a:t>dev.office.com</a:t>
            </a:r>
            <a:r>
              <a:rPr lang="en-US" sz="1764" dirty="0"/>
              <a:t> </a:t>
            </a:r>
          </a:p>
        </p:txBody>
      </p:sp>
      <p:sp>
        <p:nvSpPr>
          <p:cNvPr id="42" name="Rectangle 41"/>
          <p:cNvSpPr/>
          <p:nvPr/>
        </p:nvSpPr>
        <p:spPr bwMode="auto">
          <a:xfrm>
            <a:off x="3612430"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Groups</a:t>
            </a:r>
          </a:p>
        </p:txBody>
      </p:sp>
      <p:sp>
        <p:nvSpPr>
          <p:cNvPr id="43" name="Rectangle 42"/>
          <p:cNvSpPr/>
          <p:nvPr/>
        </p:nvSpPr>
        <p:spPr bwMode="auto">
          <a:xfrm>
            <a:off x="5435410" y="4356751"/>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Notebooks</a:t>
            </a:r>
          </a:p>
        </p:txBody>
      </p:sp>
      <p:sp>
        <p:nvSpPr>
          <p:cNvPr id="44" name="Rectangle 43"/>
          <p:cNvSpPr/>
          <p:nvPr/>
        </p:nvSpPr>
        <p:spPr bwMode="auto">
          <a:xfrm>
            <a:off x="7277684" y="4354507"/>
            <a:ext cx="1725115" cy="51075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03" tIns="143370" rIns="179213" bIns="143370" numCol="1" rtlCol="0" anchor="t" anchorCtr="0" compatLnSpc="1">
            <a:prstTxWarp prst="textNoShape">
              <a:avLst/>
            </a:prstTxWarp>
          </a:bodyPr>
          <a:lstStyle/>
          <a:p>
            <a:pPr defTabSz="914005">
              <a:lnSpc>
                <a:spcPct val="90000"/>
              </a:lnSpc>
              <a:spcAft>
                <a:spcPts val="587"/>
              </a:spcAft>
            </a:pPr>
            <a:r>
              <a:rPr lang="en-US" sz="1764"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765469" y="4478429"/>
            <a:ext cx="265101" cy="278478"/>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6" name="Freeform 5"/>
          <p:cNvSpPr>
            <a:spLocks noEditPoints="1"/>
          </p:cNvSpPr>
          <p:nvPr/>
        </p:nvSpPr>
        <p:spPr bwMode="auto">
          <a:xfrm>
            <a:off x="3175786" y="4456045"/>
            <a:ext cx="326570" cy="302023"/>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998">
              <a:solidFill>
                <a:srgbClr val="FFFFFF"/>
              </a:solidFill>
            </a:endParaRPr>
          </a:p>
        </p:txBody>
      </p:sp>
      <p:sp>
        <p:nvSpPr>
          <p:cNvPr id="47" name="Freeform 14"/>
          <p:cNvSpPr>
            <a:spLocks noEditPoints="1"/>
          </p:cNvSpPr>
          <p:nvPr/>
        </p:nvSpPr>
        <p:spPr bwMode="auto">
          <a:xfrm>
            <a:off x="8604892" y="4442782"/>
            <a:ext cx="273274" cy="320498"/>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1366" tIns="45683" rIns="91366" bIns="45683" numCol="1" anchor="t" anchorCtr="0" compatLnSpc="1">
            <a:prstTxWarp prst="textNoShape">
              <a:avLst/>
            </a:prstTxWarp>
          </a:bodyPr>
          <a:lstStyle/>
          <a:p>
            <a:pPr defTabSz="931914"/>
            <a:endParaRPr lang="en-US" sz="1798">
              <a:solidFill>
                <a:srgbClr val="FFFFFF"/>
              </a:solidFill>
            </a:endParaRPr>
          </a:p>
        </p:txBody>
      </p:sp>
      <p:sp>
        <p:nvSpPr>
          <p:cNvPr id="48" name="Freeform 5"/>
          <p:cNvSpPr>
            <a:spLocks noChangeAspect="1" noEditPoints="1"/>
          </p:cNvSpPr>
          <p:nvPr/>
        </p:nvSpPr>
        <p:spPr bwMode="auto">
          <a:xfrm>
            <a:off x="4925618" y="4503066"/>
            <a:ext cx="291849"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14005">
              <a:lnSpc>
                <a:spcPct val="90000"/>
              </a:lnSpc>
              <a:spcAft>
                <a:spcPts val="587"/>
              </a:spcAft>
            </a:pPr>
            <a:endParaRPr lang="en-US" sz="1372" b="1" dirty="0">
              <a:gradFill>
                <a:gsLst>
                  <a:gs pos="50427">
                    <a:srgbClr val="FFFFFF"/>
                  </a:gs>
                  <a:gs pos="30000">
                    <a:srgbClr val="FFFFFF"/>
                  </a:gs>
                </a:gsLst>
                <a:lin ang="5400000" scaled="0"/>
              </a:gradFill>
            </a:endParaRPr>
          </a:p>
        </p:txBody>
      </p:sp>
      <p:sp>
        <p:nvSpPr>
          <p:cNvPr id="52"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1030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174"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gradFill>
                  <a:gsLst>
                    <a:gs pos="8367">
                      <a:schemeClr val="tx1"/>
                    </a:gs>
                    <a:gs pos="31000">
                      <a:schemeClr val="tx1"/>
                    </a:gs>
                  </a:gsLst>
                  <a:lin ang="5400000" scaled="0"/>
                </a:gradFill>
              </a:rPr>
              <a:t>2</a:t>
            </a:r>
            <a:r>
              <a:rPr lang="en-US" sz="1400" b="1" dirty="0">
                <a:solidFill>
                  <a:schemeClr val="accent6"/>
                </a:solidFill>
              </a:rPr>
              <a:t> </a:t>
            </a:r>
            <a:r>
              <a:rPr lang="en-US" sz="1400" dirty="0"/>
              <a:t>Connect </a:t>
            </a:r>
            <a:r>
              <a:rPr lang="en-US" sz="1400"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400256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platform</a:t>
            </a:r>
          </a:p>
        </p:txBody>
      </p:sp>
      <p:graphicFrame>
        <p:nvGraphicFramePr>
          <p:cNvPr id="16" name="Table 15"/>
          <p:cNvGraphicFramePr>
            <a:graphicFrameLocks noGrp="1"/>
          </p:cNvGraphicFramePr>
          <p:nvPr>
            <p:extLst/>
          </p:nvPr>
        </p:nvGraphicFramePr>
        <p:xfrm>
          <a:off x="447751" y="1395010"/>
          <a:ext cx="11772495" cy="2078860"/>
        </p:xfrm>
        <a:graphic>
          <a:graphicData uri="http://schemas.openxmlformats.org/drawingml/2006/table">
            <a:tbl>
              <a:tblPr firstRow="1" bandRow="1">
                <a:tableStyleId>{93296810-A885-4BE3-A3E7-6D5BEEA58F35}</a:tableStyleId>
              </a:tblPr>
              <a:tblGrid>
                <a:gridCol w="2780213">
                  <a:extLst>
                    <a:ext uri="{9D8B030D-6E8A-4147-A177-3AD203B41FA5}">
                      <a16:colId xmlns:a16="http://schemas.microsoft.com/office/drawing/2014/main" val="364167817"/>
                    </a:ext>
                  </a:extLst>
                </a:gridCol>
                <a:gridCol w="691714">
                  <a:extLst>
                    <a:ext uri="{9D8B030D-6E8A-4147-A177-3AD203B41FA5}">
                      <a16:colId xmlns:a16="http://schemas.microsoft.com/office/drawing/2014/main" val="999347073"/>
                    </a:ext>
                  </a:extLst>
                </a:gridCol>
                <a:gridCol w="691714">
                  <a:extLst>
                    <a:ext uri="{9D8B030D-6E8A-4147-A177-3AD203B41FA5}">
                      <a16:colId xmlns:a16="http://schemas.microsoft.com/office/drawing/2014/main" val="2860114788"/>
                    </a:ext>
                  </a:extLst>
                </a:gridCol>
                <a:gridCol w="691714">
                  <a:extLst>
                    <a:ext uri="{9D8B030D-6E8A-4147-A177-3AD203B41FA5}">
                      <a16:colId xmlns:a16="http://schemas.microsoft.com/office/drawing/2014/main" val="4177738520"/>
                    </a:ext>
                  </a:extLst>
                </a:gridCol>
                <a:gridCol w="691714">
                  <a:extLst>
                    <a:ext uri="{9D8B030D-6E8A-4147-A177-3AD203B41FA5}">
                      <a16:colId xmlns:a16="http://schemas.microsoft.com/office/drawing/2014/main" val="1590951182"/>
                    </a:ext>
                  </a:extLst>
                </a:gridCol>
                <a:gridCol w="691714">
                  <a:extLst>
                    <a:ext uri="{9D8B030D-6E8A-4147-A177-3AD203B41FA5}">
                      <a16:colId xmlns:a16="http://schemas.microsoft.com/office/drawing/2014/main" val="1796620799"/>
                    </a:ext>
                  </a:extLst>
                </a:gridCol>
                <a:gridCol w="691714">
                  <a:extLst>
                    <a:ext uri="{9D8B030D-6E8A-4147-A177-3AD203B41FA5}">
                      <a16:colId xmlns:a16="http://schemas.microsoft.com/office/drawing/2014/main" val="952751486"/>
                    </a:ext>
                  </a:extLst>
                </a:gridCol>
                <a:gridCol w="691714">
                  <a:extLst>
                    <a:ext uri="{9D8B030D-6E8A-4147-A177-3AD203B41FA5}">
                      <a16:colId xmlns:a16="http://schemas.microsoft.com/office/drawing/2014/main" val="2613330142"/>
                    </a:ext>
                  </a:extLst>
                </a:gridCol>
                <a:gridCol w="691714">
                  <a:extLst>
                    <a:ext uri="{9D8B030D-6E8A-4147-A177-3AD203B41FA5}">
                      <a16:colId xmlns:a16="http://schemas.microsoft.com/office/drawing/2014/main" val="787165788"/>
                    </a:ext>
                  </a:extLst>
                </a:gridCol>
                <a:gridCol w="691714">
                  <a:extLst>
                    <a:ext uri="{9D8B030D-6E8A-4147-A177-3AD203B41FA5}">
                      <a16:colId xmlns:a16="http://schemas.microsoft.com/office/drawing/2014/main" val="1720074056"/>
                    </a:ext>
                  </a:extLst>
                </a:gridCol>
                <a:gridCol w="691714">
                  <a:extLst>
                    <a:ext uri="{9D8B030D-6E8A-4147-A177-3AD203B41FA5}">
                      <a16:colId xmlns:a16="http://schemas.microsoft.com/office/drawing/2014/main" val="3342116237"/>
                    </a:ext>
                  </a:extLst>
                </a:gridCol>
                <a:gridCol w="691714">
                  <a:extLst>
                    <a:ext uri="{9D8B030D-6E8A-4147-A177-3AD203B41FA5}">
                      <a16:colId xmlns:a16="http://schemas.microsoft.com/office/drawing/2014/main" val="3604417806"/>
                    </a:ext>
                  </a:extLst>
                </a:gridCol>
                <a:gridCol w="691714">
                  <a:extLst>
                    <a:ext uri="{9D8B030D-6E8A-4147-A177-3AD203B41FA5}">
                      <a16:colId xmlns:a16="http://schemas.microsoft.com/office/drawing/2014/main" val="545692717"/>
                    </a:ext>
                  </a:extLst>
                </a:gridCol>
                <a:gridCol w="691714">
                  <a:extLst>
                    <a:ext uri="{9D8B030D-6E8A-4147-A177-3AD203B41FA5}">
                      <a16:colId xmlns:a16="http://schemas.microsoft.com/office/drawing/2014/main" val="334580971"/>
                    </a:ext>
                  </a:extLst>
                </a:gridCol>
              </a:tblGrid>
              <a:tr h="685525">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tc>
                  <a:txBody>
                    <a:bodyPr/>
                    <a:lstStyle/>
                    <a:p>
                      <a:endParaRPr lang="en-US" sz="1700" dirty="0"/>
                    </a:p>
                  </a:txBody>
                  <a:tcPr marL="91403" marR="91403" marT="45702" marB="45702">
                    <a:solidFill>
                      <a:schemeClr val="accent3"/>
                    </a:solidFill>
                  </a:tcPr>
                </a:tc>
                <a:extLst>
                  <a:ext uri="{0D108BD9-81ED-4DB2-BD59-A6C34878D82A}">
                    <a16:rowId xmlns:a16="http://schemas.microsoft.com/office/drawing/2014/main" val="1332158174"/>
                  </a:ext>
                </a:extLst>
              </a:tr>
              <a:tr h="464445">
                <a:tc>
                  <a:txBody>
                    <a:bodyPr/>
                    <a:lstStyle/>
                    <a:p>
                      <a:r>
                        <a:rPr lang="en-US" sz="1700" dirty="0">
                          <a:gradFill>
                            <a:gsLst>
                              <a:gs pos="5000">
                                <a:schemeClr val="tx1"/>
                              </a:gs>
                              <a:gs pos="46000">
                                <a:schemeClr val="tx1"/>
                              </a:gs>
                            </a:gsLst>
                            <a:lin ang="5400000" scaled="0"/>
                          </a:gradFill>
                        </a:rPr>
                        <a:t>ADAL</a:t>
                      </a:r>
                      <a:r>
                        <a:rPr lang="en-US" sz="1700" baseline="0" dirty="0">
                          <a:gradFill>
                            <a:gsLst>
                              <a:gs pos="5000">
                                <a:schemeClr val="tx1"/>
                              </a:gs>
                              <a:gs pos="46000">
                                <a:schemeClr val="tx1"/>
                              </a:gs>
                            </a:gsLst>
                            <a:lin ang="5400000" scaled="0"/>
                          </a:gradFill>
                        </a:rPr>
                        <a:t> Library</a:t>
                      </a:r>
                      <a:endParaRPr lang="en-US" sz="1700" dirty="0">
                        <a:gradFill>
                          <a:gsLst>
                            <a:gs pos="5000">
                              <a:schemeClr val="tx1"/>
                            </a:gs>
                            <a:gs pos="46000">
                              <a:schemeClr val="tx1"/>
                            </a:gs>
                          </a:gsLst>
                          <a:lin ang="5400000" scaled="0"/>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lin ang="5400000" scaled="0"/>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78855598"/>
                  </a:ext>
                </a:extLst>
              </a:tr>
              <a:tr h="464445">
                <a:tc>
                  <a:txBody>
                    <a:bodyPr/>
                    <a:lstStyle/>
                    <a:p>
                      <a:r>
                        <a:rPr lang="en-US" sz="1700" dirty="0">
                          <a:gradFill>
                            <a:gsLst>
                              <a:gs pos="5000">
                                <a:schemeClr val="tx1"/>
                              </a:gs>
                              <a:gs pos="46000">
                                <a:schemeClr val="tx1"/>
                              </a:gs>
                            </a:gsLst>
                            <a:lin ang="5400000" scaled="0"/>
                          </a:gradFill>
                        </a:rPr>
                        <a:t>Office 365 SDK</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40000"/>
                        <a:lumOff val="60000"/>
                      </a:schemeClr>
                    </a:solidFill>
                  </a:tcPr>
                </a:tc>
                <a:extLst>
                  <a:ext uri="{0D108BD9-81ED-4DB2-BD59-A6C34878D82A}">
                    <a16:rowId xmlns:a16="http://schemas.microsoft.com/office/drawing/2014/main" val="468970452"/>
                  </a:ext>
                </a:extLst>
              </a:tr>
              <a:tr h="464445">
                <a:tc>
                  <a:txBody>
                    <a:bodyPr/>
                    <a:lstStyle/>
                    <a:p>
                      <a:r>
                        <a:rPr lang="en-US" sz="1700" dirty="0">
                          <a:gradFill>
                            <a:gsLst>
                              <a:gs pos="5000">
                                <a:schemeClr val="tx1"/>
                              </a:gs>
                              <a:gs pos="46000">
                                <a:schemeClr val="tx1"/>
                              </a:gs>
                            </a:gsLst>
                            <a:lin ang="5400000" scaled="0"/>
                          </a:gradFill>
                        </a:rPr>
                        <a:t>Dev.office.com samples</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91403" marR="91403" marT="45702" marB="45702">
                    <a:solidFill>
                      <a:schemeClr val="accent3">
                        <a:lumMod val="20000"/>
                        <a:lumOff val="80000"/>
                      </a:schemeClr>
                    </a:solidFill>
                  </a:tcPr>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973" y="1606724"/>
            <a:ext cx="555463" cy="277731"/>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369370" y="1634010"/>
            <a:ext cx="548420" cy="197963"/>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678978" y="1527354"/>
            <a:ext cx="415218" cy="390404"/>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969061" y="1524405"/>
            <a:ext cx="434280" cy="383383"/>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627336" y="1520750"/>
            <a:ext cx="360953" cy="422262"/>
          </a:xfrm>
          <a:prstGeom prst="rect">
            <a:avLst/>
          </a:prstGeom>
          <a:noFill/>
          <a:ln>
            <a:noFill/>
          </a:ln>
          <a:effectLst/>
          <a:extLst/>
        </p:spPr>
      </p:pic>
      <p:grpSp>
        <p:nvGrpSpPr>
          <p:cNvPr id="18" name="Group 17"/>
          <p:cNvGrpSpPr/>
          <p:nvPr/>
        </p:nvGrpSpPr>
        <p:grpSpPr>
          <a:xfrm>
            <a:off x="10337571" y="1505561"/>
            <a:ext cx="372052" cy="419957"/>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dirty="0">
                <a:solidFill>
                  <a:srgbClr val="FFFFFF"/>
                </a:solidFill>
              </a:endParaRP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p:spPr>
          <p:txBody>
            <a:bodyPr vert="horz" wrap="square" lIns="93173" tIns="46585" rIns="93173" bIns="46585" numCol="1" anchor="t" anchorCtr="0" compatLnSpc="1">
              <a:prstTxWarp prst="textNoShape">
                <a:avLst/>
              </a:prstTxWarp>
            </a:bodyPr>
            <a:lstStyle/>
            <a:p>
              <a:pPr defTabSz="950278"/>
              <a:endParaRPr lang="en-US" sz="1834">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315291" y="1547741"/>
            <a:ext cx="548420" cy="336714"/>
          </a:xfrm>
          <a:prstGeom prst="rect">
            <a:avLst/>
          </a:prstGeom>
        </p:spPr>
      </p:pic>
      <p:grpSp>
        <p:nvGrpSpPr>
          <p:cNvPr id="210" name="Group 209"/>
          <p:cNvGrpSpPr>
            <a:grpSpLocks noChangeAspect="1"/>
          </p:cNvGrpSpPr>
          <p:nvPr/>
        </p:nvGrpSpPr>
        <p:grpSpPr>
          <a:xfrm>
            <a:off x="4131245" y="1503709"/>
            <a:ext cx="311251" cy="439303"/>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6" tIns="46592" rIns="93186" bIns="46592" numCol="1" anchor="t" anchorCtr="0" compatLnSpc="1">
              <a:prstTxWarp prst="textNoShape">
                <a:avLst/>
              </a:prstTxWarp>
            </a:bodyPr>
            <a:lstStyle/>
            <a:p>
              <a:pPr defTabSz="950458"/>
              <a:endParaRPr lang="en-US" sz="1834">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2850" y="1523579"/>
            <a:ext cx="443631" cy="443631"/>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083760" y="1511280"/>
            <a:ext cx="481615" cy="481615"/>
          </a:xfrm>
          <a:prstGeom prst="rect">
            <a:avLst/>
          </a:prstGeom>
        </p:spPr>
      </p:pic>
      <p:sp>
        <p:nvSpPr>
          <p:cNvPr id="216" name="Freeform 215"/>
          <p:cNvSpPr>
            <a:spLocks noEditPoints="1"/>
          </p:cNvSpPr>
          <p:nvPr/>
        </p:nvSpPr>
        <p:spPr bwMode="auto">
          <a:xfrm>
            <a:off x="8929571" y="1540175"/>
            <a:ext cx="385343" cy="385343"/>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p>
            <a:pPr defTabSz="914005"/>
            <a:endParaRPr lang="en-US" sz="1764"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480318" y="1584409"/>
            <a:ext cx="584642" cy="447294"/>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8149872" y="1440296"/>
            <a:ext cx="551604" cy="551604"/>
          </a:xfrm>
          <a:prstGeom prst="rect">
            <a:avLst/>
          </a:prstGeom>
        </p:spPr>
      </p:pic>
      <p:sp>
        <p:nvSpPr>
          <p:cNvPr id="3" name="TextBox 2"/>
          <p:cNvSpPr txBox="1"/>
          <p:nvPr/>
        </p:nvSpPr>
        <p:spPr>
          <a:xfrm>
            <a:off x="253464" y="3674436"/>
            <a:ext cx="11840731" cy="1684682"/>
          </a:xfrm>
          <a:prstGeom prst="rect">
            <a:avLst/>
          </a:prstGeom>
          <a:noFill/>
        </p:spPr>
        <p:txBody>
          <a:bodyPr wrap="square" lIns="186521" tIns="149217" rIns="186521" bIns="149217" rtlCol="0">
            <a:spAutoFit/>
          </a:bodyPr>
          <a:lstStyle/>
          <a:p>
            <a:pPr>
              <a:lnSpc>
                <a:spcPct val="90000"/>
              </a:lnSpc>
              <a:spcAft>
                <a:spcPts val="612"/>
              </a:spcAft>
            </a:pPr>
            <a:r>
              <a:rPr lang="en-US" sz="3264" spc="-102" dirty="0">
                <a:ln w="3175">
                  <a:noFill/>
                </a:ln>
                <a:gradFill>
                  <a:gsLst>
                    <a:gs pos="5000">
                      <a:schemeClr val="tx1"/>
                    </a:gs>
                    <a:gs pos="46000">
                      <a:schemeClr val="tx1"/>
                    </a:gs>
                  </a:gsLst>
                  <a:lin ang="5400000" scaled="0"/>
                </a:gradFill>
                <a:latin typeface="+mj-lt"/>
                <a:cs typeface="Segoe UI" pitchFamily="34" charset="0"/>
              </a:rPr>
              <a:t>Azure AD and Office 365 offer Libraries/SDKs, but they are not mandatory as the platform is building on web standards such </a:t>
            </a:r>
            <a:br>
              <a:rPr lang="en-US" sz="3264" spc="-102" dirty="0">
                <a:ln w="3175">
                  <a:noFill/>
                </a:ln>
                <a:gradFill>
                  <a:gsLst>
                    <a:gs pos="5000">
                      <a:schemeClr val="tx1"/>
                    </a:gs>
                    <a:gs pos="46000">
                      <a:schemeClr val="tx1"/>
                    </a:gs>
                  </a:gsLst>
                  <a:lin ang="5400000" scaled="0"/>
                </a:gradFill>
                <a:latin typeface="+mj-lt"/>
                <a:cs typeface="Segoe UI" pitchFamily="34" charset="0"/>
              </a:rPr>
            </a:br>
            <a:r>
              <a:rPr lang="en-US" sz="3264" spc="-102" dirty="0">
                <a:ln w="3175">
                  <a:noFill/>
                </a:ln>
                <a:gradFill>
                  <a:gsLst>
                    <a:gs pos="5000">
                      <a:schemeClr val="tx1"/>
                    </a:gs>
                    <a:gs pos="46000">
                      <a:schemeClr val="tx1"/>
                    </a:gs>
                  </a:gsLst>
                  <a:lin ang="5400000" scaled="0"/>
                </a:gradFill>
                <a:latin typeface="+mj-lt"/>
                <a:cs typeface="Segoe UI" pitchFamily="34" charset="0"/>
              </a:rPr>
              <a:t>as OAuth2, REST, and </a:t>
            </a:r>
            <a:r>
              <a:rPr lang="en-US" sz="3264" spc="-102" dirty="0" err="1">
                <a:ln w="3175">
                  <a:noFill/>
                </a:ln>
                <a:gradFill>
                  <a:gsLst>
                    <a:gs pos="5000">
                      <a:schemeClr val="tx1"/>
                    </a:gs>
                    <a:gs pos="46000">
                      <a:schemeClr val="tx1"/>
                    </a:gs>
                  </a:gsLst>
                  <a:lin ang="5400000" scaled="0"/>
                </a:gradFill>
                <a:latin typeface="+mj-lt"/>
                <a:cs typeface="Segoe UI" pitchFamily="34" charset="0"/>
              </a:rPr>
              <a:t>Odata</a:t>
            </a:r>
            <a:r>
              <a:rPr lang="en-US" sz="3264" spc="-102" dirty="0">
                <a:ln w="3175">
                  <a:noFill/>
                </a:ln>
                <a:gradFill>
                  <a:gsLst>
                    <a:gs pos="5000">
                      <a:schemeClr val="tx1"/>
                    </a:gs>
                    <a:gs pos="46000">
                      <a:schemeClr val="tx1"/>
                    </a:gs>
                  </a:gsLst>
                  <a:lin ang="5400000" scaled="0"/>
                </a:gradFill>
                <a:latin typeface="+mj-lt"/>
                <a:cs typeface="Segoe UI" pitchFamily="34" charset="0"/>
              </a:rPr>
              <a:t>.</a:t>
            </a:r>
          </a:p>
        </p:txBody>
      </p:sp>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6"/>
                </a:solidFill>
              </a:rPr>
              <a:t>2 </a:t>
            </a:r>
            <a:r>
              <a:rPr lang="en-US" dirty="0"/>
              <a:t>Connect </a:t>
            </a:r>
            <a:r>
              <a:rPr lang="en-US" dirty="0">
                <a:gradFill>
                  <a:gsLst>
                    <a:gs pos="8367">
                      <a:schemeClr val="tx1"/>
                    </a:gs>
                    <a:gs pos="31000">
                      <a:schemeClr val="tx1"/>
                    </a:gs>
                  </a:gsLst>
                  <a:lin ang="5400000" scaled="0"/>
                </a:gradFill>
              </a:rPr>
              <a:t>with Microsoft Graph APIs</a:t>
            </a:r>
          </a:p>
        </p:txBody>
      </p:sp>
    </p:spTree>
    <p:extLst>
      <p:ext uri="{BB962C8B-B14F-4D97-AF65-F5344CB8AC3E}">
        <p14:creationId xmlns:p14="http://schemas.microsoft.com/office/powerpoint/2010/main" val="13380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Distribution</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7935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9139"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Office Store</a:t>
            </a:r>
          </a:p>
        </p:txBody>
      </p:sp>
      <p:pic>
        <p:nvPicPr>
          <p:cNvPr id="600" name="Picture 599"/>
          <p:cNvPicPr>
            <a:picLocks noChangeAspect="1"/>
          </p:cNvPicPr>
          <p:nvPr/>
        </p:nvPicPr>
        <p:blipFill rotWithShape="1">
          <a:blip r:embed="rId3"/>
          <a:srcRect l="2581" t="21929" b="7069"/>
          <a:stretch/>
        </p:blipFill>
        <p:spPr>
          <a:xfrm>
            <a:off x="299139" y="1344311"/>
            <a:ext cx="5912705" cy="3289690"/>
          </a:xfrm>
          <a:prstGeom prst="rect">
            <a:avLst/>
          </a:prstGeom>
        </p:spPr>
      </p:pic>
      <p:sp>
        <p:nvSpPr>
          <p:cNvPr id="2" name="Title 1"/>
          <p:cNvSpPr>
            <a:spLocks noGrp="1"/>
          </p:cNvSpPr>
          <p:nvPr>
            <p:ph type="title"/>
          </p:nvPr>
        </p:nvSpPr>
        <p:spPr/>
        <p:txBody>
          <a:bodyPr/>
          <a:lstStyle/>
          <a:p>
            <a:r>
              <a:rPr lang="en-US" dirty="0"/>
              <a:t>Distribution choices</a:t>
            </a:r>
          </a:p>
        </p:txBody>
      </p:sp>
      <p:sp>
        <p:nvSpPr>
          <p:cNvPr id="10" name="Rectangle 9"/>
          <p:cNvSpPr/>
          <p:nvPr/>
        </p:nvSpPr>
        <p:spPr bwMode="auto">
          <a:xfrm>
            <a:off x="6209385" y="2296434"/>
            <a:ext cx="45693" cy="27417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5"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6" name="Group 5"/>
          <p:cNvGrpSpPr/>
          <p:nvPr/>
        </p:nvGrpSpPr>
        <p:grpSpPr>
          <a:xfrm>
            <a:off x="300894" y="5368119"/>
            <a:ext cx="11862673" cy="808153"/>
            <a:chOff x="294159" y="5511798"/>
            <a:chExt cx="11869129" cy="808592"/>
          </a:xfrm>
        </p:grpSpPr>
        <p:sp>
          <p:nvSpPr>
            <p:cNvPr id="19" name="Rectangle 18"/>
            <p:cNvSpPr/>
            <p:nvPr/>
          </p:nvSpPr>
          <p:spPr bwMode="auto">
            <a:xfrm>
              <a:off x="294159" y="5511798"/>
              <a:ext cx="11869129"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51" tIns="146224" rIns="182780" bIns="146224" numCol="1" spcCol="0" rtlCol="0" fromWordArt="0" anchor="t" anchorCtr="0" forceAA="0" compatLnSpc="1">
              <a:prstTxWarp prst="textNoShape">
                <a:avLst/>
              </a:prstTxWarp>
              <a:noAutofit/>
            </a:bodyPr>
            <a:lstStyle/>
            <a:p>
              <a:pPr defTabSz="931835" fontAlgn="base">
                <a:spcBef>
                  <a:spcPct val="0"/>
                </a:spcBef>
                <a:spcAft>
                  <a:spcPct val="0"/>
                </a:spcAft>
              </a:pPr>
              <a:endParaRPr lang="en-US" sz="3197"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391" tIns="45694" rIns="91391" bIns="45694" numCol="1" anchor="t" anchorCtr="0" compatLnSpc="1">
              <a:prstTxWarp prst="textNoShape">
                <a:avLst/>
              </a:prstTxWarp>
            </a:bodyPr>
            <a:lstStyle/>
            <a:p>
              <a:pPr defTabSz="932105"/>
              <a:endParaRPr lang="en-US" sz="1799">
                <a:solidFill>
                  <a:prstClr val="black"/>
                </a:solidFill>
              </a:endParaRPr>
            </a:p>
          </p:txBody>
        </p:sp>
      </p:grpSp>
      <p:sp>
        <p:nvSpPr>
          <p:cNvPr id="22" name="Rectangle 21"/>
          <p:cNvSpPr/>
          <p:nvPr/>
        </p:nvSpPr>
        <p:spPr bwMode="auto">
          <a:xfrm>
            <a:off x="6255078" y="4623907"/>
            <a:ext cx="5910245" cy="713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013" fontAlgn="base">
              <a:spcBef>
                <a:spcPct val="0"/>
              </a:spcBef>
              <a:spcAft>
                <a:spcPct val="0"/>
              </a:spcAft>
            </a:pPr>
            <a:r>
              <a:rPr lang="en-US" sz="2799" dirty="0">
                <a:gradFill>
                  <a:gsLst>
                    <a:gs pos="0">
                      <a:srgbClr val="FFFFFF"/>
                    </a:gs>
                    <a:gs pos="100000">
                      <a:srgbClr val="FFFFFF"/>
                    </a:gs>
                  </a:gsLst>
                  <a:lin ang="5400000" scaled="0"/>
                </a:gradFill>
                <a:latin typeface="Segoe UI Light"/>
              </a:rPr>
              <a:t>Add-in catalog</a:t>
            </a:r>
          </a:p>
        </p:txBody>
      </p:sp>
      <p:grpSp>
        <p:nvGrpSpPr>
          <p:cNvPr id="601" name="Group 600"/>
          <p:cNvGrpSpPr/>
          <p:nvPr/>
        </p:nvGrpSpPr>
        <p:grpSpPr>
          <a:xfrm>
            <a:off x="6258590" y="1344311"/>
            <a:ext cx="5906734" cy="3279596"/>
            <a:chOff x="6133977" y="1318072"/>
            <a:chExt cx="5791441" cy="3215582"/>
          </a:xfrm>
        </p:grpSpPr>
        <p:sp>
          <p:nvSpPr>
            <p:cNvPr id="283" name="Rectangle 282"/>
            <p:cNvSpPr/>
            <p:nvPr/>
          </p:nvSpPr>
          <p:spPr bwMode="auto">
            <a:xfrm>
              <a:off x="6133977" y="1318072"/>
              <a:ext cx="5791441" cy="321558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pic>
          <p:nvPicPr>
            <p:cNvPr id="315" name="Picture 314"/>
            <p:cNvPicPr>
              <a:picLocks noChangeAspect="1"/>
            </p:cNvPicPr>
            <p:nvPr/>
          </p:nvPicPr>
          <p:blipFill rotWithShape="1">
            <a:blip r:embed="rId4"/>
            <a:srcRect l="10391" t="14555" r="10290" b="11372"/>
            <a:stretch/>
          </p:blipFill>
          <p:spPr>
            <a:xfrm>
              <a:off x="8536566" y="1532716"/>
              <a:ext cx="2978780" cy="2786294"/>
            </a:xfrm>
            <a:prstGeom prst="rect">
              <a:avLst/>
            </a:prstGeom>
          </p:spPr>
        </p:pic>
        <p:pic>
          <p:nvPicPr>
            <p:cNvPr id="331" name="Picture 330"/>
            <p:cNvPicPr>
              <a:picLocks noChangeAspect="1"/>
            </p:cNvPicPr>
            <p:nvPr/>
          </p:nvPicPr>
          <p:blipFill rotWithShape="1">
            <a:blip r:embed="rId5"/>
            <a:srcRect l="29368" t="10043" r="29477" b="8995"/>
            <a:stretch/>
          </p:blipFill>
          <p:spPr>
            <a:xfrm>
              <a:off x="6710163" y="1585592"/>
              <a:ext cx="1416331" cy="2786294"/>
            </a:xfrm>
            <a:prstGeom prst="rect">
              <a:avLst/>
            </a:prstGeom>
          </p:spPr>
        </p:pic>
      </p:grpSp>
      <p:sp>
        <p:nvSpPr>
          <p:cNvPr id="23"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3"/>
                </a:solidFill>
              </a:rPr>
              <a:t>3 </a:t>
            </a:r>
            <a:r>
              <a:rPr lang="en-US" dirty="0"/>
              <a:t>Distribution</a:t>
            </a:r>
          </a:p>
        </p:txBody>
      </p:sp>
    </p:spTree>
    <p:extLst>
      <p:ext uri="{BB962C8B-B14F-4D97-AF65-F5344CB8AC3E}">
        <p14:creationId xmlns:p14="http://schemas.microsoft.com/office/powerpoint/2010/main" val="23760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900"/>
                                        <p:tgtEl>
                                          <p:spTgt spid="1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1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1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900"/>
                                        <p:tgtEl>
                                          <p:spTgt spid="22"/>
                                        </p:tgtEl>
                                      </p:cBhvr>
                                    </p:animEffect>
                                  </p:childTnLst>
                                </p:cTn>
                              </p:par>
                              <p:par>
                                <p:cTn id="15" presetID="63" presetClass="path" presetSubtype="0" decel="100000" fill="hold" grpId="1" nodeType="withEffect">
                                  <p:stCondLst>
                                    <p:cond delay="600"/>
                                  </p:stCondLst>
                                  <p:childTnLst>
                                    <p:animMotion origin="layout" path="M -0.02413 4.2079E-6 L 2.18024E-6 4.2079E-6 " pathEditMode="relative" rAng="0" ptsTypes="AA">
                                      <p:cBhvr>
                                        <p:cTn id="16" dur="900" fill="hold"/>
                                        <p:tgtEl>
                                          <p:spTgt spid="22"/>
                                        </p:tgtEl>
                                        <p:attrNameLst>
                                          <p:attrName>ppt_x</p:attrName>
                                          <p:attrName>ppt_y</p:attrName>
                                        </p:attrNameLst>
                                      </p:cBhvr>
                                      <p:rCtr x="1200" y="0"/>
                                    </p:animMotion>
                                  </p:childTnLst>
                                </p:cTn>
                              </p:par>
                              <p:par>
                                <p:cTn id="17" presetID="6" presetClass="emph" presetSubtype="0" accel="100000" autoRev="1" fill="hold" grpId="2" nodeType="withEffect">
                                  <p:stCondLst>
                                    <p:cond delay="0"/>
                                  </p:stCondLst>
                                  <p:childTnLst>
                                    <p:animScale>
                                      <p:cBhvr>
                                        <p:cTn id="18" dur="600" fill="hold"/>
                                        <p:tgtEl>
                                          <p:spTgt spid="22"/>
                                        </p:tgtEl>
                                      </p:cBhvr>
                                      <p:by x="80000" y="80000"/>
                                    </p:animScale>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00"/>
                                        <p:tgtEl>
                                          <p:spTgt spid="6"/>
                                        </p:tgtEl>
                                      </p:cBhvr>
                                    </p:animEffect>
                                  </p:childTnLst>
                                </p:cTn>
                              </p:par>
                              <p:par>
                                <p:cTn id="22" presetID="63" presetClass="path" presetSubtype="0" decel="100000" fill="hold" nodeType="withEffect">
                                  <p:stCondLst>
                                    <p:cond delay="500"/>
                                  </p:stCondLst>
                                  <p:childTnLst>
                                    <p:animMotion origin="layout" path="M -0.02409 -1.48148E-6 L -1.938E-6 -1.48148E-6 " pathEditMode="relative" rAng="0" ptsTypes="AA">
                                      <p:cBhvr>
                                        <p:cTn id="23" dur="900" fill="hold"/>
                                        <p:tgtEl>
                                          <p:spTgt spid="6"/>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500" fill="hold"/>
                                        <p:tgtEl>
                                          <p:spTgt spid="6"/>
                                        </p:tgtEl>
                                      </p:cBhvr>
                                      <p:by x="80000" y="80000"/>
                                    </p:animScale>
                                  </p:childTnLst>
                                </p:cTn>
                              </p:par>
                              <p:par>
                                <p:cTn id="26" presetID="10" presetClass="entr" presetSubtype="0" fill="hold" nodeType="withEffect">
                                  <p:stCondLst>
                                    <p:cond delay="500"/>
                                  </p:stCondLst>
                                  <p:childTnLst>
                                    <p:set>
                                      <p:cBhvr>
                                        <p:cTn id="27" dur="1" fill="hold">
                                          <p:stCondLst>
                                            <p:cond delay="0"/>
                                          </p:stCondLst>
                                        </p:cTn>
                                        <p:tgtEl>
                                          <p:spTgt spid="600"/>
                                        </p:tgtEl>
                                        <p:attrNameLst>
                                          <p:attrName>style.visibility</p:attrName>
                                        </p:attrNameLst>
                                      </p:cBhvr>
                                      <p:to>
                                        <p:strVal val="visible"/>
                                      </p:to>
                                    </p:set>
                                    <p:animEffect transition="in" filter="fade">
                                      <p:cBhvr>
                                        <p:cTn id="28" dur="900"/>
                                        <p:tgtEl>
                                          <p:spTgt spid="600"/>
                                        </p:tgtEl>
                                      </p:cBhvr>
                                    </p:animEffect>
                                  </p:childTnLst>
                                </p:cTn>
                              </p:par>
                              <p:par>
                                <p:cTn id="29" presetID="63" presetClass="path" presetSubtype="0" decel="100000" fill="hold" nodeType="withEffect">
                                  <p:stCondLst>
                                    <p:cond delay="500"/>
                                  </p:stCondLst>
                                  <p:childTnLst>
                                    <p:animMotion origin="layout" path="M -0.02412 4.2079E-6 L -2.20832E-6 4.2079E-6 " pathEditMode="relative" rAng="0" ptsTypes="AA">
                                      <p:cBhvr>
                                        <p:cTn id="30" dur="900" fill="hold"/>
                                        <p:tgtEl>
                                          <p:spTgt spid="600"/>
                                        </p:tgtEl>
                                        <p:attrNameLst>
                                          <p:attrName>ppt_x</p:attrName>
                                          <p:attrName>ppt_y</p:attrName>
                                        </p:attrNameLst>
                                      </p:cBhvr>
                                      <p:rCtr x="1200" y="0"/>
                                    </p:animMotion>
                                  </p:childTnLst>
                                </p:cTn>
                              </p:par>
                              <p:par>
                                <p:cTn id="31" presetID="6" presetClass="emph" presetSubtype="0" accel="100000" autoRev="1" fill="hold" nodeType="withEffect">
                                  <p:stCondLst>
                                    <p:cond delay="0"/>
                                  </p:stCondLst>
                                  <p:childTnLst>
                                    <p:animScale>
                                      <p:cBhvr>
                                        <p:cTn id="32" dur="500" fill="hold"/>
                                        <p:tgtEl>
                                          <p:spTgt spid="600"/>
                                        </p:tgtEl>
                                      </p:cBhvr>
                                      <p:by x="80000" y="80000"/>
                                    </p:animScale>
                                  </p:childTnLst>
                                </p:cTn>
                              </p:par>
                              <p:par>
                                <p:cTn id="33" presetID="10" presetClass="entr" presetSubtype="0" fill="hold" nodeType="withEffect">
                                  <p:stCondLst>
                                    <p:cond delay="600"/>
                                  </p:stCondLst>
                                  <p:childTnLst>
                                    <p:set>
                                      <p:cBhvr>
                                        <p:cTn id="34" dur="1" fill="hold">
                                          <p:stCondLst>
                                            <p:cond delay="0"/>
                                          </p:stCondLst>
                                        </p:cTn>
                                        <p:tgtEl>
                                          <p:spTgt spid="601"/>
                                        </p:tgtEl>
                                        <p:attrNameLst>
                                          <p:attrName>style.visibility</p:attrName>
                                        </p:attrNameLst>
                                      </p:cBhvr>
                                      <p:to>
                                        <p:strVal val="visible"/>
                                      </p:to>
                                    </p:set>
                                    <p:animEffect transition="in" filter="fade">
                                      <p:cBhvr>
                                        <p:cTn id="35" dur="900"/>
                                        <p:tgtEl>
                                          <p:spTgt spid="601"/>
                                        </p:tgtEl>
                                      </p:cBhvr>
                                    </p:animEffect>
                                  </p:childTnLst>
                                </p:cTn>
                              </p:par>
                              <p:par>
                                <p:cTn id="36" presetID="63" presetClass="path" presetSubtype="0" decel="100000" fill="hold" nodeType="withEffect">
                                  <p:stCondLst>
                                    <p:cond delay="600"/>
                                  </p:stCondLst>
                                  <p:childTnLst>
                                    <p:animMotion origin="layout" path="M -0.02413 4.2079E-6 L 2.18024E-6 4.2079E-6 " pathEditMode="relative" rAng="0" ptsTypes="AA">
                                      <p:cBhvr>
                                        <p:cTn id="37" dur="900" fill="hold"/>
                                        <p:tgtEl>
                                          <p:spTgt spid="601"/>
                                        </p:tgtEl>
                                        <p:attrNameLst>
                                          <p:attrName>ppt_x</p:attrName>
                                          <p:attrName>ppt_y</p:attrName>
                                        </p:attrNameLst>
                                      </p:cBhvr>
                                      <p:rCtr x="1200" y="0"/>
                                    </p:animMotion>
                                  </p:childTnLst>
                                </p:cTn>
                              </p:par>
                              <p:par>
                                <p:cTn id="38" presetID="6" presetClass="emph" presetSubtype="0" accel="100000" autoRev="1" fill="hold" nodeType="withEffect">
                                  <p:stCondLst>
                                    <p:cond delay="0"/>
                                  </p:stCondLst>
                                  <p:childTnLst>
                                    <p:animScale>
                                      <p:cBhvr>
                                        <p:cTn id="39" dur="600" fill="hold"/>
                                        <p:tgtEl>
                                          <p:spTgt spid="60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262626"/>
                  </a:solidFill>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defTabSz="932372">
                <a:lnSpc>
                  <a:spcPct val="90000"/>
                </a:lnSpc>
              </a:pPr>
              <a:r>
                <a:rPr lang="en-US" sz="13794" dirty="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1209973"/>
            <a:ext cx="10056812" cy="2179058"/>
          </a:xfrm>
        </p:spPr>
        <p:txBody>
          <a:bodyPr/>
          <a:lstStyle/>
          <a:p>
            <a:r>
              <a:rPr lang="en-US" spc="-98" dirty="0">
                <a:solidFill>
                  <a:schemeClr val="tx1"/>
                </a:solidFill>
              </a:rPr>
              <a:t>Office 365 </a:t>
            </a:r>
            <a:br>
              <a:rPr lang="en-US" spc="-98" dirty="0">
                <a:solidFill>
                  <a:schemeClr val="tx1"/>
                </a:solidFill>
              </a:rPr>
            </a:br>
            <a:r>
              <a:rPr lang="en-US" spc="-98" dirty="0">
                <a:solidFill>
                  <a:schemeClr val="tx1"/>
                </a:solidFill>
              </a:rPr>
              <a:t>Development</a:t>
            </a:r>
            <a:endParaRPr lang="en-US" dirty="0"/>
          </a:p>
        </p:txBody>
      </p:sp>
    </p:spTree>
    <p:extLst>
      <p:ext uri="{BB962C8B-B14F-4D97-AF65-F5344CB8AC3E}">
        <p14:creationId xmlns:p14="http://schemas.microsoft.com/office/powerpoint/2010/main" val="256404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21974" y="1214150"/>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Secure access to internal add-ins</a:t>
            </a:r>
          </a:p>
        </p:txBody>
      </p:sp>
      <p:sp>
        <p:nvSpPr>
          <p:cNvPr id="2" name="Title 1"/>
          <p:cNvSpPr>
            <a:spLocks noGrp="1"/>
          </p:cNvSpPr>
          <p:nvPr>
            <p:ph type="title"/>
          </p:nvPr>
        </p:nvSpPr>
        <p:spPr/>
        <p:txBody>
          <a:bodyPr/>
          <a:lstStyle/>
          <a:p>
            <a:r>
              <a:rPr lang="en-US" dirty="0"/>
              <a:t>Corporate add-in catalog</a:t>
            </a:r>
          </a:p>
        </p:txBody>
      </p:sp>
      <p:sp>
        <p:nvSpPr>
          <p:cNvPr id="21" name="Rectangle 20"/>
          <p:cNvSpPr/>
          <p:nvPr/>
        </p:nvSpPr>
        <p:spPr bwMode="auto">
          <a:xfrm>
            <a:off x="2821974" y="2927205"/>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Centrally managed repository of private add-ins</a:t>
            </a:r>
          </a:p>
        </p:txBody>
      </p:sp>
      <p:sp>
        <p:nvSpPr>
          <p:cNvPr id="22" name="Rectangle 21"/>
          <p:cNvSpPr/>
          <p:nvPr/>
        </p:nvSpPr>
        <p:spPr bwMode="auto">
          <a:xfrm>
            <a:off x="2821974" y="4640259"/>
            <a:ext cx="8729252" cy="1660034"/>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defTabSz="932103" fontAlgn="base">
              <a:spcBef>
                <a:spcPct val="0"/>
              </a:spcBef>
              <a:spcAft>
                <a:spcPct val="0"/>
              </a:spcAft>
            </a:pPr>
            <a:r>
              <a:rPr lang="en-US" sz="3198"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43785" y="1214151"/>
            <a:ext cx="2378187" cy="1663639"/>
            <a:chOff x="441461" y="1586200"/>
            <a:chExt cx="2379144" cy="1664309"/>
          </a:xfrm>
        </p:grpSpPr>
        <p:sp>
          <p:nvSpPr>
            <p:cNvPr id="16" name="Rectangle 15"/>
            <p:cNvSpPr/>
            <p:nvPr/>
          </p:nvSpPr>
          <p:spPr bwMode="auto">
            <a:xfrm>
              <a:off x="441461" y="158620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43785" y="2927206"/>
            <a:ext cx="2378187" cy="1663639"/>
            <a:chOff x="441461" y="3302370"/>
            <a:chExt cx="2379144" cy="1664309"/>
          </a:xfrm>
        </p:grpSpPr>
        <p:sp>
          <p:nvSpPr>
            <p:cNvPr id="17" name="Rectangle 16"/>
            <p:cNvSpPr/>
            <p:nvPr/>
          </p:nvSpPr>
          <p:spPr bwMode="auto">
            <a:xfrm>
              <a:off x="441461" y="330237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32" name="Rectangle 31"/>
          <p:cNvSpPr/>
          <p:nvPr/>
        </p:nvSpPr>
        <p:spPr bwMode="auto">
          <a:xfrm>
            <a:off x="2502" y="1001646"/>
            <a:ext cx="439238" cy="599287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27" name="Group 26"/>
          <p:cNvGrpSpPr/>
          <p:nvPr/>
        </p:nvGrpSpPr>
        <p:grpSpPr>
          <a:xfrm>
            <a:off x="443785" y="4640259"/>
            <a:ext cx="2378187" cy="1660034"/>
            <a:chOff x="432670" y="4917987"/>
            <a:chExt cx="2331768" cy="1633166"/>
          </a:xfrm>
        </p:grpSpPr>
        <p:sp>
          <p:nvSpPr>
            <p:cNvPr id="18" name="Rectangle 17"/>
            <p:cNvSpPr/>
            <p:nvPr/>
          </p:nvSpPr>
          <p:spPr bwMode="auto">
            <a:xfrm>
              <a:off x="432670" y="4919986"/>
              <a:ext cx="2331768" cy="163116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6841" y="4917987"/>
              <a:ext cx="1499876" cy="1336507"/>
              <a:chOff x="525" y="3160"/>
              <a:chExt cx="964" cy="859"/>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endParaRPr>
              </a:p>
            </p:txBody>
          </p:sp>
        </p:grpSp>
      </p:grpSp>
      <p:sp>
        <p:nvSpPr>
          <p:cNvPr id="4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3"/>
                </a:solidFill>
              </a:rPr>
              <a:t>3 </a:t>
            </a:r>
            <a:r>
              <a:rPr lang="en-US" dirty="0"/>
              <a:t>Distribution</a:t>
            </a:r>
          </a:p>
        </p:txBody>
      </p:sp>
    </p:spTree>
    <p:extLst>
      <p:ext uri="{BB962C8B-B14F-4D97-AF65-F5344CB8AC3E}">
        <p14:creationId xmlns:p14="http://schemas.microsoft.com/office/powerpoint/2010/main" val="6088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09 -1.11111E-6 L -3.94634E-6 -1.11111E-6 " pathEditMode="relative" rAng="0" ptsTypes="AA">
                                      <p:cBhvr>
                                        <p:cTn id="9" dur="900" fill="hold"/>
                                        <p:tgtEl>
                                          <p:spTgt spid="28"/>
                                        </p:tgtEl>
                                        <p:attrNameLst>
                                          <p:attrName>ppt_x</p:attrName>
                                          <p:attrName>ppt_y</p:attrName>
                                        </p:attrNameLst>
                                      </p:cBhvr>
                                      <p:rCtr x="1198"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09 1.48148E-6 L -3.94634E-6 1.48148E-6 " pathEditMode="relative" rAng="0" ptsTypes="AA">
                                      <p:cBhvr>
                                        <p:cTn id="16" dur="900" fill="hold"/>
                                        <p:tgtEl>
                                          <p:spTgt spid="29"/>
                                        </p:tgtEl>
                                        <p:attrNameLst>
                                          <p:attrName>ppt_x</p:attrName>
                                          <p:attrName>ppt_y</p:attrName>
                                        </p:attrNameLst>
                                      </p:cBhvr>
                                      <p:rCtr x="1198"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900"/>
                                        <p:tgtEl>
                                          <p:spTgt spid="27"/>
                                        </p:tgtEl>
                                      </p:cBhvr>
                                    </p:animEffect>
                                  </p:childTnLst>
                                </p:cTn>
                              </p:par>
                              <p:par>
                                <p:cTn id="22" presetID="63" presetClass="path" presetSubtype="0" decel="100000" fill="hold" nodeType="withEffect">
                                  <p:stCondLst>
                                    <p:cond delay="700"/>
                                  </p:stCondLst>
                                  <p:childTnLst>
                                    <p:animMotion origin="layout" path="M -0.02409 -4.44444E-6 L -3.94634E-6 -4.44444E-6 " pathEditMode="relative" rAng="0" ptsTypes="AA">
                                      <p:cBhvr>
                                        <p:cTn id="23" dur="900" fill="hold"/>
                                        <p:tgtEl>
                                          <p:spTgt spid="27"/>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600" fill="hold"/>
                                        <p:tgtEl>
                                          <p:spTgt spid="27"/>
                                        </p:tgtEl>
                                      </p:cBhvr>
                                      <p:by x="80000" y="80000"/>
                                    </p:animScale>
                                  </p:childTnLst>
                                </p:cTn>
                              </p:par>
                              <p:par>
                                <p:cTn id="26" presetID="2" presetClass="entr" presetSubtype="2" decel="10000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6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7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79334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sz="4798" dirty="0"/>
              <a:t>http://dev.office.com</a:t>
            </a:r>
          </a:p>
        </p:txBody>
      </p:sp>
      <p:sp>
        <p:nvSpPr>
          <p:cNvPr id="9" name="Text Placeholder 8"/>
          <p:cNvSpPr>
            <a:spLocks noGrp="1"/>
          </p:cNvSpPr>
          <p:nvPr>
            <p:ph type="body" sz="quarter" idx="4294967295"/>
          </p:nvPr>
        </p:nvSpPr>
        <p:spPr>
          <a:xfrm>
            <a:off x="1215210" y="1476622"/>
            <a:ext cx="3626791"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Opportunity</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Getting started</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Transform</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Resources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Showcase</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Documentation</a:t>
            </a:r>
          </a:p>
        </p:txBody>
      </p:sp>
      <p:pic>
        <p:nvPicPr>
          <p:cNvPr id="4" name="Picture 3"/>
          <p:cNvPicPr>
            <a:picLocks noChangeAspect="1"/>
          </p:cNvPicPr>
          <p:nvPr/>
        </p:nvPicPr>
        <p:blipFill rotWithShape="1">
          <a:blip r:embed="rId3"/>
          <a:srcRect b="22665"/>
          <a:stretch/>
        </p:blipFill>
        <p:spPr>
          <a:xfrm>
            <a:off x="4855829" y="1476622"/>
            <a:ext cx="7131272" cy="4779144"/>
          </a:xfrm>
          <a:prstGeom prst="rect">
            <a:avLst/>
          </a:prstGeom>
        </p:spPr>
      </p:pic>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3" name="Group 22"/>
          <p:cNvGrpSpPr/>
          <p:nvPr/>
        </p:nvGrpSpPr>
        <p:grpSpPr>
          <a:xfrm>
            <a:off x="523365" y="5503302"/>
            <a:ext cx="371444" cy="371444"/>
            <a:chOff x="457580" y="2341896"/>
            <a:chExt cx="364194" cy="364194"/>
          </a:xfrm>
        </p:grpSpPr>
        <p:sp>
          <p:nvSpPr>
            <p:cNvPr id="24" name="Oval 2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5" name="Right Arrow 24"/>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28"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sz="1400" b="1" dirty="0">
                <a:solidFill>
                  <a:schemeClr val="accent4"/>
                </a:solidFill>
              </a:rPr>
              <a:t>4 </a:t>
            </a:r>
            <a:r>
              <a:rPr lang="en-US" dirty="0"/>
              <a:t>Resources</a:t>
            </a:r>
          </a:p>
        </p:txBody>
      </p:sp>
    </p:spTree>
    <p:extLst>
      <p:ext uri="{BB962C8B-B14F-4D97-AF65-F5344CB8AC3E}">
        <p14:creationId xmlns:p14="http://schemas.microsoft.com/office/powerpoint/2010/main" val="3578291008"/>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Virtual academy courses</a:t>
            </a:r>
          </a:p>
        </p:txBody>
      </p:sp>
      <p:graphicFrame>
        <p:nvGraphicFramePr>
          <p:cNvPr id="10" name="Content Placeholder 9"/>
          <p:cNvGraphicFramePr>
            <a:graphicFrameLocks noGrp="1"/>
          </p:cNvGraphicFramePr>
          <p:nvPr>
            <p:ph sz="quarter" idx="4294967295"/>
            <p:extLst/>
          </p:nvPr>
        </p:nvGraphicFramePr>
        <p:xfrm>
          <a:off x="447755" y="1463669"/>
          <a:ext cx="11772498" cy="4002420"/>
        </p:xfrm>
        <a:graphic>
          <a:graphicData uri="http://schemas.openxmlformats.org/drawingml/2006/table">
            <a:tbl>
              <a:tblPr firstRow="1" bandRow="1">
                <a:tableStyleId>{5C22544A-7EE6-4342-B048-85BDC9FD1C3A}</a:tableStyleId>
              </a:tblPr>
              <a:tblGrid>
                <a:gridCol w="11772498">
                  <a:extLst>
                    <a:ext uri="{9D8B030D-6E8A-4147-A177-3AD203B41FA5}">
                      <a16:colId xmlns:a16="http://schemas.microsoft.com/office/drawing/2014/main" val="1253488153"/>
                    </a:ext>
                  </a:extLst>
                </a:gridCol>
              </a:tblGrid>
              <a:tr h="860421">
                <a:tc>
                  <a:txBody>
                    <a:bodyPr/>
                    <a:lstStyle/>
                    <a:p>
                      <a:r>
                        <a:rPr lang="en-US" sz="2400" dirty="0">
                          <a:gradFill>
                            <a:gsLst>
                              <a:gs pos="2917">
                                <a:schemeClr val="bg1"/>
                              </a:gs>
                              <a:gs pos="30000">
                                <a:schemeClr val="bg1"/>
                              </a:gs>
                            </a:gsLst>
                            <a:lin ang="5400000" scaled="0"/>
                          </a:gradFill>
                        </a:rPr>
                        <a:t>Office 365 Development</a:t>
                      </a:r>
                    </a:p>
                  </a:txBody>
                  <a:tcPr marL="186521" marR="93223" marT="46611" marB="46611" anchor="ctr">
                    <a:solidFill>
                      <a:schemeClr val="tx2"/>
                    </a:solidFill>
                  </a:tcPr>
                </a:tc>
                <a:extLst>
                  <a:ext uri="{0D108BD9-81ED-4DB2-BD59-A6C34878D82A}">
                    <a16:rowId xmlns:a16="http://schemas.microsoft.com/office/drawing/2014/main" val="829859176"/>
                  </a:ext>
                </a:extLst>
              </a:tr>
              <a:tr h="448857">
                <a:tc>
                  <a:txBody>
                    <a:bodyPr/>
                    <a:lstStyle/>
                    <a:p>
                      <a:r>
                        <a:rPr lang="en-US" sz="1600" b="1"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1: Introduction</a:t>
                      </a:r>
                      <a:r>
                        <a:rPr lang="en-US" sz="1600" b="1" baseline="0" dirty="0">
                          <a:gradFill>
                            <a:gsLst>
                              <a:gs pos="2917">
                                <a:schemeClr val="tx1"/>
                              </a:gs>
                              <a:gs pos="30000">
                                <a:schemeClr val="tx1"/>
                              </a:gs>
                            </a:gsLst>
                            <a:lin ang="5400000" scaled="0"/>
                          </a:gradFill>
                        </a:rPr>
                        <a:t> to </a:t>
                      </a:r>
                      <a:r>
                        <a:rPr lang="en-US" sz="1600" b="1" dirty="0">
                          <a:gradFill>
                            <a:gsLst>
                              <a:gs pos="2917">
                                <a:schemeClr val="tx1"/>
                              </a:gs>
                              <a:gs pos="30000">
                                <a:schemeClr val="tx1"/>
                              </a:gs>
                            </a:gsLst>
                            <a:lin ang="5400000" scaled="0"/>
                          </a:gradFill>
                        </a:rPr>
                        <a:t>Office 365 Development</a:t>
                      </a:r>
                    </a:p>
                  </a:txBody>
                  <a:tcPr marL="186521" marR="93223" marT="46611" marB="46611" anchor="ctr">
                    <a:solidFill>
                      <a:schemeClr val="tx2">
                        <a:alpha val="20000"/>
                      </a:schemeClr>
                    </a:solidFill>
                  </a:tcPr>
                </a:tc>
                <a:extLst>
                  <a:ext uri="{0D108BD9-81ED-4DB2-BD59-A6C34878D82A}">
                    <a16:rowId xmlns:a16="http://schemas.microsoft.com/office/drawing/2014/main" val="1946132611"/>
                  </a:ext>
                </a:extLst>
              </a:tr>
              <a:tr h="448857">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2: Deep dive into the Office</a:t>
                      </a:r>
                      <a:r>
                        <a:rPr lang="en-US" sz="1600" b="0" baseline="0" dirty="0">
                          <a:gradFill>
                            <a:gsLst>
                              <a:gs pos="2917">
                                <a:schemeClr val="tx1"/>
                              </a:gs>
                              <a:gs pos="30000">
                                <a:schemeClr val="tx1"/>
                              </a:gs>
                            </a:gsLst>
                            <a:lin ang="5400000" scaled="0"/>
                          </a:gradFill>
                        </a:rPr>
                        <a:t> 365 add-in model</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10000"/>
                      </a:schemeClr>
                    </a:solidFill>
                  </a:tcPr>
                </a:tc>
                <a:extLst>
                  <a:ext uri="{0D108BD9-81ED-4DB2-BD59-A6C34878D82A}">
                    <a16:rowId xmlns:a16="http://schemas.microsoft.com/office/drawing/2014/main" val="3204002662"/>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3: Deep Dive into integrating Office 365 APIs with your standalone web application development</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20000"/>
                      </a:schemeClr>
                    </a:solidFill>
                  </a:tcPr>
                </a:tc>
                <a:extLst>
                  <a:ext uri="{0D108BD9-81ED-4DB2-BD59-A6C34878D82A}">
                    <a16:rowId xmlns:a16="http://schemas.microsoft.com/office/drawing/2014/main" val="4266278162"/>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4: </a:t>
                      </a:r>
                      <a:r>
                        <a:rPr lang="en-US" sz="1600" dirty="0">
                          <a:gradFill>
                            <a:gsLst>
                              <a:gs pos="2917">
                                <a:schemeClr val="tx1"/>
                              </a:gs>
                              <a:gs pos="30000">
                                <a:schemeClr val="tx1"/>
                              </a:gs>
                            </a:gsLst>
                            <a:lin ang="5400000" scaled="0"/>
                          </a:gradFill>
                        </a:rPr>
                        <a:t>Deep Dive into integrating Office 365 APIs with your mobile device development</a:t>
                      </a:r>
                    </a:p>
                  </a:txBody>
                  <a:tcPr marL="186521" marR="93223" marT="46611" marB="46611" anchor="ctr">
                    <a:solidFill>
                      <a:schemeClr val="tx2">
                        <a:alpha val="10000"/>
                      </a:schemeClr>
                    </a:solidFill>
                  </a:tcPr>
                </a:tc>
                <a:extLst>
                  <a:ext uri="{0D108BD9-81ED-4DB2-BD59-A6C34878D82A}">
                    <a16:rowId xmlns:a16="http://schemas.microsoft.com/office/drawing/2014/main" val="10004"/>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5:</a:t>
                      </a:r>
                      <a:r>
                        <a:rPr lang="en-US" sz="1600" b="0" baseline="0" dirty="0">
                          <a:gradFill>
                            <a:gsLst>
                              <a:gs pos="2917">
                                <a:schemeClr val="tx1"/>
                              </a:gs>
                              <a:gs pos="30000">
                                <a:schemeClr val="tx1"/>
                              </a:gs>
                            </a:gsLst>
                            <a:lin ang="5400000" scaled="0"/>
                          </a:gradFill>
                        </a:rPr>
                        <a:t> Shipping your Office 365 add-in to the Office Store</a:t>
                      </a:r>
                      <a:endParaRPr lang="en-US" sz="1600" b="0" dirty="0">
                        <a:gradFill>
                          <a:gsLst>
                            <a:gs pos="2917">
                              <a:schemeClr val="tx1"/>
                            </a:gs>
                            <a:gs pos="30000">
                              <a:schemeClr val="tx1"/>
                            </a:gs>
                          </a:gsLst>
                          <a:lin ang="5400000" scaled="0"/>
                        </a:gradFill>
                      </a:endParaRPr>
                    </a:p>
                  </a:txBody>
                  <a:tcPr marL="186521" marR="93223" marT="46611" marB="46611" anchor="ctr">
                    <a:solidFill>
                      <a:schemeClr val="tx2">
                        <a:alpha val="20000"/>
                      </a:schemeClr>
                    </a:solidFill>
                  </a:tcPr>
                </a:tc>
                <a:extLst>
                  <a:ext uri="{0D108BD9-81ED-4DB2-BD59-A6C34878D82A}">
                    <a16:rowId xmlns:a16="http://schemas.microsoft.com/office/drawing/2014/main" val="10005"/>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6: Deep dive into the building blocks and services of the SharePoint platform</a:t>
                      </a:r>
                    </a:p>
                  </a:txBody>
                  <a:tcPr marL="186521" marR="93223" marT="46611" marB="46611" anchor="ctr">
                    <a:solidFill>
                      <a:schemeClr val="tx2">
                        <a:alpha val="10000"/>
                      </a:schemeClr>
                    </a:solidFill>
                  </a:tcPr>
                </a:tc>
                <a:extLst>
                  <a:ext uri="{0D108BD9-81ED-4DB2-BD59-A6C34878D82A}">
                    <a16:rowId xmlns:a16="http://schemas.microsoft.com/office/drawing/2014/main" val="10006"/>
                  </a:ext>
                </a:extLst>
              </a:tr>
              <a:tr h="4488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7: Deep Dive into Office 365 Development on non-Microsoft Stack</a:t>
                      </a:r>
                    </a:p>
                  </a:txBody>
                  <a:tcPr marL="186521" marR="93223" marT="46611" marB="46611" anchor="ctr">
                    <a:solidFill>
                      <a:schemeClr val="tx2">
                        <a:alpha val="20000"/>
                      </a:schemeClr>
                    </a:solidFill>
                  </a:tcPr>
                </a:tc>
                <a:extLst>
                  <a:ext uri="{0D108BD9-81ED-4DB2-BD59-A6C34878D82A}">
                    <a16:rowId xmlns:a16="http://schemas.microsoft.com/office/drawing/2014/main" val="10007"/>
                  </a:ext>
                </a:extLst>
              </a:tr>
            </a:tbl>
          </a:graphicData>
        </a:graphic>
      </p:graphicFrame>
      <p:sp>
        <p:nvSpPr>
          <p:cNvPr id="4" name="TextBox 3"/>
          <p:cNvSpPr txBox="1"/>
          <p:nvPr/>
        </p:nvSpPr>
        <p:spPr>
          <a:xfrm>
            <a:off x="239891" y="5716911"/>
            <a:ext cx="12259495" cy="634232"/>
          </a:xfrm>
          <a:prstGeom prst="rect">
            <a:avLst/>
          </a:prstGeom>
          <a:noFill/>
        </p:spPr>
        <p:txBody>
          <a:bodyPr wrap="square" lIns="182806" tIns="146246" rIns="182806" bIns="146246" rtlCol="0">
            <a:spAutoFit/>
          </a:bodyPr>
          <a:lstStyle/>
          <a:p>
            <a:pPr algn="ctr">
              <a:lnSpc>
                <a:spcPct val="90000"/>
              </a:lnSpc>
              <a:spcAft>
                <a:spcPts val="600"/>
              </a:spcAft>
            </a:pPr>
            <a:r>
              <a:rPr lang="en-US" sz="2399" dirty="0">
                <a:gradFill>
                  <a:gsLst>
                    <a:gs pos="2917">
                      <a:schemeClr val="accent4"/>
                    </a:gs>
                    <a:gs pos="30000">
                      <a:schemeClr val="accent4"/>
                    </a:gs>
                  </a:gsLst>
                  <a:lin ang="5400000" scaled="0"/>
                </a:gradFill>
                <a:hlinkClick r:id="rId2"/>
              </a:rPr>
              <a:t>http://dev.office.com/training</a:t>
            </a:r>
            <a:r>
              <a:rPr lang="en-US" sz="2399" dirty="0">
                <a:gradFill>
                  <a:gsLst>
                    <a:gs pos="2917">
                      <a:schemeClr val="accent4"/>
                    </a:gs>
                    <a:gs pos="30000">
                      <a:schemeClr val="accent4"/>
                    </a:gs>
                  </a:gsLst>
                  <a:lin ang="5400000" scaled="0"/>
                </a:gradFill>
              </a:rPr>
              <a:t> </a:t>
            </a:r>
          </a:p>
        </p:txBody>
      </p:sp>
      <p:sp>
        <p:nvSpPr>
          <p:cNvPr id="13"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106210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http://blogs.office.com</a:t>
            </a:r>
            <a:endParaRPr lang="en-US" sz="4798" dirty="0"/>
          </a:p>
        </p:txBody>
      </p:sp>
      <p:sp>
        <p:nvSpPr>
          <p:cNvPr id="9" name="Text Placeholder 8"/>
          <p:cNvSpPr>
            <a:spLocks noGrp="1"/>
          </p:cNvSpPr>
          <p:nvPr>
            <p:ph type="body" sz="quarter" idx="4294967295"/>
          </p:nvPr>
        </p:nvSpPr>
        <p:spPr>
          <a:xfrm>
            <a:off x="1215210" y="1476622"/>
            <a:ext cx="4745590" cy="4644531"/>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Office 365 news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 announcements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Events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Garage series videos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Weekly podcast</a:t>
            </a:r>
          </a:p>
          <a:p>
            <a:pPr marL="0" indent="0">
              <a:spcAft>
                <a:spcPts val="1836"/>
              </a:spcAft>
              <a:buNone/>
            </a:pPr>
            <a:endParaRPr lang="en-US" sz="3264"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7" name="Group 16"/>
          <p:cNvGrpSpPr/>
          <p:nvPr/>
        </p:nvGrpSpPr>
        <p:grpSpPr>
          <a:xfrm>
            <a:off x="523365" y="3940470"/>
            <a:ext cx="371444" cy="37144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0" name="Group 19"/>
          <p:cNvGrpSpPr/>
          <p:nvPr/>
        </p:nvGrpSpPr>
        <p:grpSpPr>
          <a:xfrm>
            <a:off x="523365" y="4721885"/>
            <a:ext cx="371444" cy="37144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6" name="Picture 25"/>
          <p:cNvPicPr>
            <a:picLocks noChangeAspect="1"/>
          </p:cNvPicPr>
          <p:nvPr/>
        </p:nvPicPr>
        <p:blipFill>
          <a:blip r:embed="rId3"/>
          <a:stretch>
            <a:fillRect/>
          </a:stretch>
        </p:blipFill>
        <p:spPr>
          <a:xfrm>
            <a:off x="6439321" y="1212850"/>
            <a:ext cx="5598025" cy="4649018"/>
          </a:xfrm>
          <a:prstGeom prst="rect">
            <a:avLst/>
          </a:prstGeom>
          <a:ln>
            <a:solidFill>
              <a:schemeClr val="accent4"/>
            </a:solidFill>
          </a:ln>
        </p:spPr>
      </p:pic>
      <p:sp>
        <p:nvSpPr>
          <p:cNvPr id="27"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196026403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3" y="154660"/>
            <a:ext cx="12426473" cy="1001053"/>
          </a:xfrm>
          <a:prstGeom prst="rect">
            <a:avLst/>
          </a:prstGeom>
          <a:noFill/>
        </p:spPr>
        <p:txBody>
          <a:bodyPr wrap="square" lIns="182707" tIns="146165" rIns="182707" bIns="146165" rtlCol="0">
            <a:spAutoFit/>
          </a:bodyPr>
          <a:lstStyle/>
          <a:p>
            <a:pPr algn="ctr" defTabSz="931824">
              <a:lnSpc>
                <a:spcPct val="90000"/>
              </a:lnSpc>
              <a:spcAft>
                <a:spcPts val="600"/>
              </a:spcAft>
            </a:pPr>
            <a:r>
              <a:rPr lang="en-US" sz="4998"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http://www.office.com/roadmap</a:t>
            </a:r>
            <a:endParaRPr lang="en-US" sz="4798" dirty="0"/>
          </a:p>
        </p:txBody>
      </p:sp>
      <p:sp>
        <p:nvSpPr>
          <p:cNvPr id="9" name="Text Placeholder 8"/>
          <p:cNvSpPr>
            <a:spLocks noGrp="1"/>
          </p:cNvSpPr>
          <p:nvPr>
            <p:ph type="body" sz="quarter" idx="4294967295"/>
          </p:nvPr>
        </p:nvSpPr>
        <p:spPr>
          <a:xfrm>
            <a:off x="1215210" y="1476622"/>
            <a:ext cx="4264717" cy="2247485"/>
          </a:xfrm>
        </p:spPr>
        <p:txBody>
          <a:bodyPr vert="horz" wrap="square" lIns="0" tIns="91440" rIns="146304" bIns="91440" rtlCol="0">
            <a:spAutoFit/>
          </a:bodyPr>
          <a:lstStyle/>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Monthly updates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Developer features</a:t>
            </a:r>
          </a:p>
          <a:p>
            <a:pPr marL="0" indent="0">
              <a:spcAft>
                <a:spcPts val="1836"/>
              </a:spcAft>
              <a:buNone/>
            </a:pPr>
            <a:r>
              <a:rPr lang="en-US" sz="3264" dirty="0">
                <a:gradFill>
                  <a:gsLst>
                    <a:gs pos="2917">
                      <a:schemeClr val="tx1">
                        <a:lumMod val="90000"/>
                        <a:lumOff val="10000"/>
                      </a:schemeClr>
                    </a:gs>
                    <a:gs pos="30000">
                      <a:schemeClr val="tx1">
                        <a:lumMod val="90000"/>
                        <a:lumOff val="10000"/>
                      </a:schemeClr>
                    </a:gs>
                  </a:gsLst>
                  <a:lin ang="5400000" scaled="0"/>
                </a:gradFill>
              </a:rPr>
              <a:t>Associated blog posts</a:t>
            </a:r>
          </a:p>
        </p:txBody>
      </p:sp>
      <p:grpSp>
        <p:nvGrpSpPr>
          <p:cNvPr id="6" name="Group 5"/>
          <p:cNvGrpSpPr/>
          <p:nvPr/>
        </p:nvGrpSpPr>
        <p:grpSpPr>
          <a:xfrm>
            <a:off x="523365" y="1617454"/>
            <a:ext cx="350214" cy="35021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1" name="Group 10"/>
          <p:cNvGrpSpPr/>
          <p:nvPr/>
        </p:nvGrpSpPr>
        <p:grpSpPr>
          <a:xfrm>
            <a:off x="523365" y="2377639"/>
            <a:ext cx="371444" cy="37144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4" name="Group 13"/>
          <p:cNvGrpSpPr/>
          <p:nvPr/>
        </p:nvGrpSpPr>
        <p:grpSpPr>
          <a:xfrm>
            <a:off x="523365" y="3159055"/>
            <a:ext cx="371444" cy="37144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3" name="Picture 22" descr="Screen Shot 2014-06-26 at 4.28.51 PM.png"/>
          <p:cNvPicPr>
            <a:picLocks noChangeAspect="1"/>
          </p:cNvPicPr>
          <p:nvPr/>
        </p:nvPicPr>
        <p:blipFill rotWithShape="1">
          <a:blip r:embed="rId3">
            <a:extLst>
              <a:ext uri="{28A0092B-C50C-407E-A947-70E740481C1C}">
                <a14:useLocalDpi xmlns:a14="http://schemas.microsoft.com/office/drawing/2010/main" val="0"/>
              </a:ext>
            </a:extLst>
          </a:blip>
          <a:srcRect l="1078" t="12702" r="25125" b="9437"/>
          <a:stretch/>
        </p:blipFill>
        <p:spPr>
          <a:xfrm>
            <a:off x="5694503" y="1447584"/>
            <a:ext cx="6200297" cy="4088601"/>
          </a:xfrm>
          <a:prstGeom prst="rect">
            <a:avLst/>
          </a:prstGeom>
        </p:spPr>
      </p:pic>
      <p:sp>
        <p:nvSpPr>
          <p:cNvPr id="21"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292549006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4294967295"/>
          </p:nvPr>
        </p:nvSpPr>
        <p:spPr>
          <a:xfrm>
            <a:off x="2501" y="4883288"/>
            <a:ext cx="12433974" cy="822960"/>
          </a:xfrm>
          <a:prstGeom prst="rect">
            <a:avLst/>
          </a:prstGeom>
          <a:solidFill>
            <a:schemeClr val="tx2"/>
          </a:solidFill>
        </p:spPr>
        <p:txBody>
          <a:bodyPr anchor="ct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a:t>Developer Program launch</a:t>
            </a:r>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
        <p:nvSpPr>
          <p:cNvPr id="4" name="Footer Placeholder 3"/>
          <p:cNvSpPr>
            <a:spLocks noGrp="1"/>
          </p:cNvSpPr>
          <p:nvPr>
            <p:ph type="ftr" sz="quarter" idx="3"/>
          </p:nvPr>
        </p:nvSpPr>
        <p:spPr>
          <a:xfrm>
            <a:off x="7964488" y="295272"/>
            <a:ext cx="4197350" cy="371475"/>
          </a:xfrm>
        </p:spPr>
        <p:txBody>
          <a:bodyPr/>
          <a:lstStyle/>
          <a:p>
            <a:pPr algn="r">
              <a:lnSpc>
                <a:spcPct val="90000"/>
              </a:lnSpc>
            </a:pPr>
            <a:r>
              <a:rPr lang="en-US" b="1" dirty="0">
                <a:solidFill>
                  <a:schemeClr val="accent4"/>
                </a:solidFill>
              </a:rPr>
              <a:t>4 </a:t>
            </a:r>
            <a:r>
              <a:rPr lang="en-US" dirty="0"/>
              <a:t>Resources</a:t>
            </a:r>
          </a:p>
        </p:txBody>
      </p:sp>
    </p:spTree>
    <p:extLst>
      <p:ext uri="{BB962C8B-B14F-4D97-AF65-F5344CB8AC3E}">
        <p14:creationId xmlns:p14="http://schemas.microsoft.com/office/powerpoint/2010/main" val="39622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1000"/>
                                        <p:tgtEl>
                                          <p:spTgt spid="7">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1000"/>
                                        <p:tgtEl>
                                          <p:spTgt spid="7">
                                            <p:txEl>
                                              <p:pRg st="0" end="0"/>
                                            </p:txEl>
                                          </p:spTgt>
                                        </p:tgtEl>
                                      </p:cBhvr>
                                    </p:animEffect>
                                  </p:childTnLst>
                                </p:cTn>
                              </p:par>
                              <p:par>
                                <p:cTn id="51" presetID="42" presetClass="path" presetSubtype="0" accel="50000" decel="50000" fill="hold" grpId="1" nodeType="withEffect">
                                  <p:stCondLst>
                                    <p:cond delay="0"/>
                                  </p:stCondLst>
                                  <p:childTnLst>
                                    <p:animMotion origin="layout" path="M 2.35129E-6 -0.08375 L 2.35129E-6 -2.37857E-6 " pathEditMode="relative" rAng="0" ptsTypes="AA">
                                      <p:cBhvr>
                                        <p:cTn id="52" dur="1000" fill="hold"/>
                                        <p:tgtEl>
                                          <p:spTgt spid="7">
                                            <p:bg/>
                                          </p:spTgt>
                                        </p:tgtEl>
                                        <p:attrNameLst>
                                          <p:attrName>ppt_x</p:attrName>
                                          <p:attrName>ppt_y</p:attrName>
                                        </p:attrNameLst>
                                      </p:cBhvr>
                                      <p:rCtr x="0" y="4176"/>
                                    </p:animMotion>
                                  </p:childTnLst>
                                </p:cTn>
                              </p:par>
                              <p:par>
                                <p:cTn id="53" presetID="42" presetClass="path" presetSubtype="0" accel="50000" decel="50000" fill="hold" grpId="1" nodeType="withEffect">
                                  <p:stCondLst>
                                    <p:cond delay="0"/>
                                  </p:stCondLst>
                                  <p:childTnLst>
                                    <p:animMotion origin="layout" path="M 4.59025E-6 -0.08375 L 4.59025E-6 -2.37857E-6 " pathEditMode="relative" rAng="0" ptsTypes="AA">
                                      <p:cBhvr>
                                        <p:cTn id="54"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7" grpI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19577" y="1500591"/>
            <a:ext cx="3641907" cy="332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67" name="AutoShape 151"/>
          <p:cNvSpPr>
            <a:spLocks noChangeAspect="1" noChangeArrowheads="1" noTextEdit="1"/>
          </p:cNvSpPr>
          <p:nvPr/>
        </p:nvSpPr>
        <p:spPr bwMode="auto">
          <a:xfrm>
            <a:off x="8208693" y="4918574"/>
            <a:ext cx="3652792"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82" name="AutoShape 167"/>
          <p:cNvSpPr>
            <a:spLocks noChangeAspect="1" noChangeArrowheads="1" noTextEdit="1"/>
          </p:cNvSpPr>
          <p:nvPr/>
        </p:nvSpPr>
        <p:spPr bwMode="auto">
          <a:xfrm>
            <a:off x="6316205" y="4918574"/>
            <a:ext cx="1698105"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191" name="AutoShape 177"/>
          <p:cNvSpPr>
            <a:spLocks noChangeAspect="1" noChangeArrowheads="1" noTextEdit="1"/>
          </p:cNvSpPr>
          <p:nvPr/>
        </p:nvSpPr>
        <p:spPr bwMode="auto">
          <a:xfrm>
            <a:off x="4401949" y="4918574"/>
            <a:ext cx="1708991" cy="153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31" name="AutoShape 219"/>
          <p:cNvSpPr>
            <a:spLocks noChangeAspect="1" noChangeArrowheads="1" noTextEdit="1"/>
          </p:cNvSpPr>
          <p:nvPr/>
        </p:nvSpPr>
        <p:spPr bwMode="auto">
          <a:xfrm>
            <a:off x="2487695" y="3240682"/>
            <a:ext cx="1708992"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268" name="AutoShape 257"/>
          <p:cNvSpPr>
            <a:spLocks noChangeAspect="1" noChangeArrowheads="1" noTextEdit="1"/>
          </p:cNvSpPr>
          <p:nvPr/>
        </p:nvSpPr>
        <p:spPr bwMode="auto">
          <a:xfrm>
            <a:off x="585880" y="3240682"/>
            <a:ext cx="1696550" cy="153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 name="AutoShape 3"/>
          <p:cNvSpPr>
            <a:spLocks noChangeAspect="1" noChangeArrowheads="1" noTextEdit="1"/>
          </p:cNvSpPr>
          <p:nvPr/>
        </p:nvSpPr>
        <p:spPr bwMode="auto">
          <a:xfrm>
            <a:off x="585880" y="1500590"/>
            <a:ext cx="1696551" cy="154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96" name="AutoShape 77"/>
          <p:cNvSpPr>
            <a:spLocks noChangeAspect="1" noChangeArrowheads="1" noTextEdit="1"/>
          </p:cNvSpPr>
          <p:nvPr/>
        </p:nvSpPr>
        <p:spPr bwMode="auto">
          <a:xfrm>
            <a:off x="4401951" y="1500592"/>
            <a:ext cx="1708989" cy="15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20" name="Group 19"/>
          <p:cNvGrpSpPr/>
          <p:nvPr/>
        </p:nvGrpSpPr>
        <p:grpSpPr>
          <a:xfrm>
            <a:off x="451338" y="1213103"/>
            <a:ext cx="5520396" cy="186388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733" tIns="44784" rIns="89570" bIns="44784" numCol="1" anchor="ctr" anchorCtr="0" compatLnSpc="1">
              <a:prstTxWarp prst="textNoShape">
                <a:avLst/>
              </a:prstTxWarp>
            </a:bodyPr>
            <a:lstStyle/>
            <a:p>
              <a:pPr defTabSz="913643">
                <a:lnSpc>
                  <a:spcPct val="8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Office 365 Network</a:t>
              </a:r>
            </a:p>
            <a:p>
              <a:pPr defTabSz="913643">
                <a:lnSpc>
                  <a:spcPct val="80000"/>
                </a:lnSpc>
                <a:spcBef>
                  <a:spcPts val="586"/>
                </a:spcBef>
                <a:spcAft>
                  <a:spcPts val="586"/>
                </a:spcAft>
                <a:defRPr/>
              </a:pPr>
              <a:r>
                <a:rPr lang="en-US" sz="1798" dirty="0">
                  <a:solidFill>
                    <a:srgbClr val="404040"/>
                  </a:solidFill>
                  <a:hlinkClick r:id="rId3"/>
                </a:rPr>
                <a:t>https://www.yammer.com/itpronetwork</a:t>
              </a:r>
              <a:r>
                <a:rPr lang="en-US" sz="1798"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570" tIns="44784" rIns="89570" bIns="44784" numCol="1" anchor="t" anchorCtr="0" compatLnSpc="1">
              <a:prstTxWarp prst="textNoShape">
                <a:avLst/>
              </a:prstTxWarp>
            </a:bodyPr>
            <a:lstStyle/>
            <a:p>
              <a:pPr defTabSz="931950">
                <a:defRPr/>
              </a:pPr>
              <a:endParaRPr lang="en-US" sz="1763" kern="0" dirty="0">
                <a:solidFill>
                  <a:srgbClr val="505050"/>
                </a:solidFill>
              </a:endParaRPr>
            </a:p>
          </p:txBody>
        </p:sp>
      </p:grpSp>
      <p:grpSp>
        <p:nvGrpSpPr>
          <p:cNvPr id="22" name="Group 21"/>
          <p:cNvGrpSpPr/>
          <p:nvPr/>
        </p:nvGrpSpPr>
        <p:grpSpPr>
          <a:xfrm>
            <a:off x="8205030" y="1219473"/>
            <a:ext cx="3780905" cy="3619349"/>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9570" anchor="b" anchorCtr="0">
                <a:spAutoFit/>
              </a:bodyPr>
              <a:lstStyle/>
              <a:p>
                <a:pPr algn="ctr" defTabSz="913643">
                  <a:lnSpc>
                    <a:spcPct val="80000"/>
                  </a:lnSpc>
                  <a:spcBef>
                    <a:spcPts val="586"/>
                  </a:spcBef>
                  <a:spcAft>
                    <a:spcPts val="586"/>
                  </a:spcAft>
                  <a:defRPr/>
                </a:pPr>
                <a:r>
                  <a:rPr lang="en-US" sz="1798" dirty="0">
                    <a:solidFill>
                      <a:schemeClr val="bg1"/>
                    </a:solidFill>
                    <a:hlinkClick r:id="rId4"/>
                  </a:rPr>
                  <a:t>@</a:t>
                </a:r>
                <a:r>
                  <a:rPr lang="en-US" sz="1798" dirty="0" err="1">
                    <a:solidFill>
                      <a:schemeClr val="bg1"/>
                    </a:solidFill>
                    <a:hlinkClick r:id="rId4"/>
                  </a:rPr>
                  <a:t>OfficeDev</a:t>
                </a:r>
                <a:r>
                  <a:rPr lang="en-US" sz="1798" dirty="0">
                    <a:solidFill>
                      <a:schemeClr val="bg1"/>
                    </a:solidFill>
                  </a:rPr>
                  <a:t> </a:t>
                </a:r>
              </a:p>
            </p:txBody>
          </p:sp>
          <p:sp>
            <p:nvSpPr>
              <p:cNvPr id="344" name="Rectangle 104"/>
              <p:cNvSpPr/>
              <p:nvPr/>
            </p:nvSpPr>
            <p:spPr>
              <a:xfrm>
                <a:off x="8247644" y="1490659"/>
                <a:ext cx="3644837" cy="863080"/>
              </a:xfrm>
              <a:prstGeom prst="rect">
                <a:avLst/>
              </a:prstGeom>
            </p:spPr>
            <p:txBody>
              <a:bodyPr wrap="square" lIns="179141" tIns="143312" rIns="179141" bIns="89570">
                <a:spAutoFit/>
              </a:bodyPr>
              <a:lstStyle/>
              <a:p>
                <a:pPr algn="ctr" defTabSz="913643">
                  <a:spcBef>
                    <a:spcPts val="586"/>
                  </a:spcBef>
                  <a:spcAft>
                    <a:spcPts val="586"/>
                  </a:spcAft>
                  <a:defRPr/>
                </a:pPr>
                <a:r>
                  <a:rPr lang="en-US" sz="3996"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0576" y="3156070"/>
            <a:ext cx="1834737" cy="1682754"/>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grpSp>
        <p:nvGrpSpPr>
          <p:cNvPr id="558" name="Group 557"/>
          <p:cNvGrpSpPr/>
          <p:nvPr/>
        </p:nvGrpSpPr>
        <p:grpSpPr>
          <a:xfrm>
            <a:off x="4423798" y="4915908"/>
            <a:ext cx="1776296" cy="1604345"/>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202" y="1213104"/>
            <a:ext cx="2071582" cy="1862852"/>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1" name="Rectangle 461"/>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02" name="Rectangle 462"/>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3" name="Rectangle 463"/>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04" name="Rectangle 464"/>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05" name="Rectangle 465"/>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39" name="Rectangle 499"/>
              <p:cNvSpPr>
                <a:spLocks noChangeArrowheads="1"/>
              </p:cNvSpPr>
              <p:nvPr/>
            </p:nvSpPr>
            <p:spPr bwMode="auto">
              <a:xfrm>
                <a:off x="6865938" y="1868488"/>
                <a:ext cx="2230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S</a:t>
                </a:r>
                <a:endParaRPr lang="en-US" altLang="en-US" sz="1763">
                  <a:solidFill>
                    <a:srgbClr val="404040"/>
                  </a:solidFill>
                </a:endParaRPr>
              </a:p>
            </p:txBody>
          </p:sp>
          <p:sp>
            <p:nvSpPr>
              <p:cNvPr id="540" name="Rectangle 500"/>
              <p:cNvSpPr>
                <a:spLocks noChangeArrowheads="1"/>
              </p:cNvSpPr>
              <p:nvPr/>
            </p:nvSpPr>
            <p:spPr bwMode="auto">
              <a:xfrm>
                <a:off x="6888163"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1" name="Rectangle 501"/>
              <p:cNvSpPr>
                <a:spLocks noChangeArrowheads="1"/>
              </p:cNvSpPr>
              <p:nvPr/>
            </p:nvSpPr>
            <p:spPr bwMode="auto">
              <a:xfrm>
                <a:off x="6902451" y="1868488"/>
                <a:ext cx="18120"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a</a:t>
                </a:r>
                <a:endParaRPr lang="en-US" altLang="en-US" sz="1763">
                  <a:solidFill>
                    <a:srgbClr val="404040"/>
                  </a:solidFill>
                </a:endParaRPr>
              </a:p>
            </p:txBody>
          </p:sp>
          <p:sp>
            <p:nvSpPr>
              <p:cNvPr id="542" name="Rectangle 502"/>
              <p:cNvSpPr>
                <a:spLocks noChangeArrowheads="1"/>
              </p:cNvSpPr>
              <p:nvPr/>
            </p:nvSpPr>
            <p:spPr bwMode="auto">
              <a:xfrm>
                <a:off x="6923088" y="1868488"/>
                <a:ext cx="11151"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r</a:t>
                </a:r>
                <a:endParaRPr lang="en-US" altLang="en-US" sz="1763">
                  <a:solidFill>
                    <a:srgbClr val="404040"/>
                  </a:solidFill>
                </a:endParaRPr>
              </a:p>
            </p:txBody>
          </p:sp>
          <p:sp>
            <p:nvSpPr>
              <p:cNvPr id="543" name="Rectangle 503"/>
              <p:cNvSpPr>
                <a:spLocks noChangeArrowheads="1"/>
              </p:cNvSpPr>
              <p:nvPr/>
            </p:nvSpPr>
            <p:spPr bwMode="auto">
              <a:xfrm>
                <a:off x="6940551" y="1868488"/>
                <a:ext cx="9758" cy="3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1950">
                  <a:defRPr/>
                </a:pPr>
                <a:r>
                  <a:rPr lang="en-US" altLang="en-US" sz="294">
                    <a:solidFill>
                      <a:srgbClr val="FFFFFF"/>
                    </a:solidFill>
                    <a:latin typeface="Segoe Light" charset="0"/>
                  </a:rPr>
                  <a:t>t</a:t>
                </a:r>
                <a:endParaRPr lang="en-US" altLang="en-US" sz="1763">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grpSp>
        <p:nvGrpSpPr>
          <p:cNvPr id="21" name="Group 20"/>
          <p:cNvGrpSpPr/>
          <p:nvPr/>
        </p:nvGrpSpPr>
        <p:grpSpPr>
          <a:xfrm>
            <a:off x="451338" y="3156072"/>
            <a:ext cx="3891617" cy="335460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570" tIns="44784" rIns="89570" bIns="44784" numCol="1" anchor="t" anchorCtr="0" compatLnSpc="1">
                  <a:prstTxWarp prst="textNoShape">
                    <a:avLst/>
                  </a:prstTxWarp>
                </a:bodyPr>
                <a:lstStyle/>
                <a:p>
                  <a:pPr defTabSz="913643">
                    <a:defRPr/>
                  </a:pPr>
                  <a:endParaRPr lang="en-US" sz="1763">
                    <a:solidFill>
                      <a:srgbClr val="404040"/>
                    </a:solidFill>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570" tIns="44784" rIns="89570" bIns="44784" numCol="1" anchor="ctr" anchorCtr="0" compatLnSpc="1">
              <a:prstTxWarp prst="textNoShape">
                <a:avLst/>
              </a:prstTxWarp>
            </a:bodyPr>
            <a:lstStyle/>
            <a:p>
              <a:pPr algn="ctr" defTabSz="913643">
                <a:defRPr/>
              </a:pPr>
              <a:r>
                <a:rPr lang="en-US" sz="3996" b="1" dirty="0">
                  <a:gradFill>
                    <a:gsLst>
                      <a:gs pos="0">
                        <a:srgbClr val="FFFFFF"/>
                      </a:gs>
                      <a:gs pos="100000">
                        <a:srgbClr val="FFFFFF"/>
                      </a:gs>
                    </a:gsLst>
                    <a:lin ang="5400000" scaled="0"/>
                  </a:gradFill>
                  <a:latin typeface="Segoe UI Light"/>
                </a:rPr>
                <a:t>Podcasts</a:t>
              </a:r>
              <a:br>
                <a:rPr lang="en-US" sz="1763" dirty="0">
                  <a:solidFill>
                    <a:srgbClr val="404040"/>
                  </a:solidFill>
                </a:rPr>
              </a:br>
              <a:r>
                <a:rPr lang="en-US" sz="1798" spc="-50" dirty="0">
                  <a:solidFill>
                    <a:srgbClr val="404040"/>
                  </a:solidFill>
                  <a:hlinkClick r:id="rId7"/>
                </a:rPr>
                <a:t>http://</a:t>
              </a:r>
              <a:r>
                <a:rPr lang="en-US" sz="1798" dirty="0">
                  <a:solidFill>
                    <a:srgbClr val="404040"/>
                  </a:solidFill>
                  <a:hlinkClick r:id="rId7"/>
                </a:rPr>
                <a:t>dev.office.com/podcasts</a:t>
              </a:r>
              <a:r>
                <a:rPr lang="en-US" sz="1798" spc="-50" dirty="0">
                  <a:solidFill>
                    <a:srgbClr val="404040"/>
                  </a:solidFill>
                </a:rPr>
                <a:t> </a:t>
              </a:r>
            </a:p>
            <a:p>
              <a:pPr algn="ctr" defTabSz="913643">
                <a:defRPr/>
              </a:pPr>
              <a:endParaRPr lang="en-US" sz="1763" dirty="0">
                <a:solidFill>
                  <a:srgbClr val="404040"/>
                </a:solidFill>
              </a:endParaRPr>
            </a:p>
          </p:txBody>
        </p:sp>
      </p:grpSp>
      <p:grpSp>
        <p:nvGrpSpPr>
          <p:cNvPr id="15" name="Group 14"/>
          <p:cNvGrpSpPr/>
          <p:nvPr/>
        </p:nvGrpSpPr>
        <p:grpSpPr>
          <a:xfrm>
            <a:off x="10131147" y="4915462"/>
            <a:ext cx="1843496" cy="1597212"/>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570" tIns="44784" rIns="89570" bIns="44784" numCol="1" anchor="t" anchorCtr="0" compatLnSpc="1">
              <a:prstTxWarp prst="textNoShape">
                <a:avLst/>
              </a:prstTxWarp>
            </a:bodyPr>
            <a:lstStyle/>
            <a:p>
              <a:pPr defTabSz="913643">
                <a:defRPr/>
              </a:pPr>
              <a:r>
                <a:rPr lang="en-US" sz="1798" b="1" dirty="0" err="1">
                  <a:gradFill>
                    <a:gsLst>
                      <a:gs pos="0">
                        <a:srgbClr val="FFFFFF"/>
                      </a:gs>
                      <a:gs pos="100000">
                        <a:srgbClr val="FFFFFF"/>
                      </a:gs>
                    </a:gsLst>
                    <a:lin ang="5400000" scaled="0"/>
                  </a:gradFill>
                  <a:latin typeface="Segoe UI Light"/>
                </a:rPr>
                <a:t>UserVoice</a:t>
              </a: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endParaRPr lang="en-US" sz="1798" b="1" dirty="0">
                <a:gradFill>
                  <a:gsLst>
                    <a:gs pos="0">
                      <a:srgbClr val="FFFFFF"/>
                    </a:gs>
                    <a:gs pos="100000">
                      <a:srgbClr val="FFFFFF"/>
                    </a:gs>
                  </a:gsLst>
                  <a:lin ang="5400000" scaled="0"/>
                </a:gradFill>
                <a:latin typeface="Segoe UI Light"/>
              </a:endParaRPr>
            </a:p>
            <a:p>
              <a:pPr defTabSz="913643">
                <a:defRPr/>
              </a:pPr>
              <a:r>
                <a:rPr lang="en-US" sz="1198" dirty="0">
                  <a:solidFill>
                    <a:srgbClr val="404040"/>
                  </a:solidFill>
                  <a:hlinkClick r:id="rId8"/>
                </a:rPr>
                <a:t>http://officespdev.uservoice.com/</a:t>
              </a:r>
              <a:r>
                <a:rPr lang="en-US" sz="1198" dirty="0">
                  <a:solidFill>
                    <a:srgbClr val="404040"/>
                  </a:solidFill>
                </a:rPr>
                <a:t> </a:t>
              </a:r>
            </a:p>
            <a:p>
              <a:pPr defTabSz="913643">
                <a:defRPr/>
              </a:pPr>
              <a:endParaRPr lang="en-US" sz="1798"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9" tIns="41121" rIns="82239" bIns="41121" numCol="1" anchor="t" anchorCtr="0" compatLnSpc="1">
              <a:prstTxWarp prst="textNoShape">
                <a:avLst/>
              </a:prstTxWarp>
            </a:bodyPr>
            <a:lstStyle/>
            <a:p>
              <a:pPr defTabSz="931950">
                <a:defRPr/>
              </a:pPr>
              <a:endParaRPr lang="en-US" sz="1598">
                <a:solidFill>
                  <a:srgbClr val="000000"/>
                </a:solidFill>
              </a:endParaRPr>
            </a:p>
          </p:txBody>
        </p:sp>
      </p:grpSp>
      <p:grpSp>
        <p:nvGrpSpPr>
          <p:cNvPr id="18" name="Group 17"/>
          <p:cNvGrpSpPr/>
          <p:nvPr/>
        </p:nvGrpSpPr>
        <p:grpSpPr>
          <a:xfrm>
            <a:off x="2400945" y="3155474"/>
            <a:ext cx="1942010" cy="1680903"/>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lnSpc>
                  <a:spcPct val="95000"/>
                </a:lnSpc>
                <a:defRPr/>
              </a:pPr>
              <a:r>
                <a:rPr lang="en-US" sz="1763" dirty="0">
                  <a:gradFill>
                    <a:gsLst>
                      <a:gs pos="0">
                        <a:srgbClr val="505050"/>
                      </a:gs>
                      <a:gs pos="100000">
                        <a:srgbClr val="505050"/>
                      </a:gs>
                    </a:gsLst>
                    <a:lin ang="5400000" scaled="0"/>
                  </a:gradFill>
                </a:rPr>
                <a:t>Stack overflow</a:t>
              </a: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endParaRPr lang="en-US" sz="1763" dirty="0">
                <a:gradFill>
                  <a:gsLst>
                    <a:gs pos="0">
                      <a:srgbClr val="505050"/>
                    </a:gs>
                    <a:gs pos="100000">
                      <a:srgbClr val="505050"/>
                    </a:gs>
                  </a:gsLst>
                  <a:lin ang="5400000" scaled="0"/>
                </a:gradFill>
              </a:endParaRPr>
            </a:p>
            <a:p>
              <a:pPr defTabSz="913643">
                <a:lnSpc>
                  <a:spcPct val="95000"/>
                </a:lnSpc>
                <a:defRPr/>
              </a:pPr>
              <a:r>
                <a:rPr lang="en-US" sz="1763" dirty="0">
                  <a:gradFill>
                    <a:gsLst>
                      <a:gs pos="0">
                        <a:srgbClr val="505050"/>
                      </a:gs>
                      <a:gs pos="100000">
                        <a:srgbClr val="505050"/>
                      </a:gs>
                    </a:gsLst>
                    <a:lin ang="5400000" scaled="0"/>
                  </a:gradFill>
                </a:rPr>
                <a:t>[</a:t>
              </a:r>
              <a:r>
                <a:rPr lang="en-US" sz="1763" dirty="0" err="1">
                  <a:gradFill>
                    <a:gsLst>
                      <a:gs pos="0">
                        <a:srgbClr val="505050"/>
                      </a:gs>
                      <a:gs pos="100000">
                        <a:srgbClr val="505050"/>
                      </a:gs>
                    </a:gsLst>
                    <a:lin ang="5400000" scaled="0"/>
                  </a:gradFill>
                </a:rPr>
                <a:t>ms</a:t>
              </a:r>
              <a:r>
                <a:rPr lang="en-US" sz="1763" dirty="0">
                  <a:gradFill>
                    <a:gsLst>
                      <a:gs pos="0">
                        <a:srgbClr val="505050"/>
                      </a:gs>
                      <a:gs pos="100000">
                        <a:srgbClr val="505050"/>
                      </a:gs>
                    </a:gsLst>
                    <a:lin ang="5400000" scaled="0"/>
                  </a:gradFill>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21" rIns="82239" bIns="41121" numCol="1" anchor="t" anchorCtr="0" compatLnSpc="1">
              <a:prstTxWarp prst="textNoShape">
                <a:avLst/>
              </a:prstTxWarp>
            </a:bodyPr>
            <a:lstStyle/>
            <a:p>
              <a:pPr algn="ctr" defTabSz="913639">
                <a:defRPr/>
              </a:pPr>
              <a:endParaRPr lang="en-US" sz="1598">
                <a:gradFill>
                  <a:gsLst>
                    <a:gs pos="0">
                      <a:srgbClr val="FFFFFF"/>
                    </a:gs>
                    <a:gs pos="100000">
                      <a:srgbClr val="FFFFFF"/>
                    </a:gs>
                  </a:gsLst>
                  <a:lin ang="5400000" scaled="0"/>
                </a:gradFill>
              </a:endParaRPr>
            </a:p>
          </p:txBody>
        </p:sp>
      </p:grpSp>
      <p:grpSp>
        <p:nvGrpSpPr>
          <p:cNvPr id="17" name="Group 16"/>
          <p:cNvGrpSpPr/>
          <p:nvPr/>
        </p:nvGrpSpPr>
        <p:grpSpPr>
          <a:xfrm>
            <a:off x="4427356" y="3160783"/>
            <a:ext cx="3700730" cy="1678041"/>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7764" tIns="44784" rIns="89570" bIns="44784" numCol="1" anchor="ctr" anchorCtr="0" compatLnSpc="1">
              <a:prstTxWarp prst="textNoShape">
                <a:avLst/>
              </a:prstTxWarp>
            </a:bodyPr>
            <a:lstStyle/>
            <a:p>
              <a:pPr defTabSz="913643">
                <a:lnSpc>
                  <a:spcPct val="90000"/>
                </a:lnSpc>
                <a:spcBef>
                  <a:spcPts val="586"/>
                </a:spcBef>
                <a:spcAft>
                  <a:spcPts val="586"/>
                </a:spcAft>
                <a:defRPr/>
              </a:pPr>
              <a:r>
                <a:rPr lang="en-US" sz="3996" b="1" dirty="0">
                  <a:gradFill>
                    <a:gsLst>
                      <a:gs pos="0">
                        <a:srgbClr val="FFFFFF"/>
                      </a:gs>
                      <a:gs pos="100000">
                        <a:srgbClr val="FFFFFF"/>
                      </a:gs>
                    </a:gsLst>
                    <a:lin ang="5400000" scaled="0"/>
                  </a:gradFill>
                  <a:latin typeface="Segoe UI Light"/>
                </a:rPr>
                <a:t>Channel 9 </a:t>
              </a:r>
              <a:br>
                <a:rPr lang="en-US" sz="3996" b="1" dirty="0">
                  <a:gradFill>
                    <a:gsLst>
                      <a:gs pos="0">
                        <a:srgbClr val="FFFFFF"/>
                      </a:gs>
                      <a:gs pos="100000">
                        <a:srgbClr val="FFFFFF"/>
                      </a:gs>
                    </a:gsLst>
                    <a:lin ang="5400000" scaled="0"/>
                  </a:gradFill>
                  <a:latin typeface="Segoe UI Light"/>
                </a:rPr>
              </a:br>
              <a:r>
                <a:rPr lang="en-US" sz="3996" b="1" dirty="0">
                  <a:gradFill>
                    <a:gsLst>
                      <a:gs pos="0">
                        <a:srgbClr val="FFFFFF"/>
                      </a:gs>
                      <a:gs pos="100000">
                        <a:srgbClr val="FFFFFF"/>
                      </a:gs>
                    </a:gsLst>
                    <a:lin ang="5400000" scaled="0"/>
                  </a:gradFill>
                  <a:latin typeface="Segoe UI Light"/>
                </a:rPr>
                <a:t>Dev Show</a:t>
              </a:r>
            </a:p>
            <a:p>
              <a:pPr defTabSz="913643">
                <a:lnSpc>
                  <a:spcPct val="90000"/>
                </a:lnSpc>
                <a:spcBef>
                  <a:spcPts val="586"/>
                </a:spcBef>
                <a:spcAft>
                  <a:spcPts val="586"/>
                </a:spcAft>
                <a:defRPr/>
              </a:pPr>
              <a:r>
                <a:rPr lang="en-US" sz="1398" dirty="0">
                  <a:solidFill>
                    <a:srgbClr val="FFFFFF"/>
                  </a:solidFill>
                  <a:hlinkClick r:id="rId9"/>
                </a:rPr>
                <a:t>http://aka.ms/O365DevShow</a:t>
              </a:r>
              <a:r>
                <a:rPr lang="en-US" sz="1398"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6899" y="-3133"/>
            <a:ext cx="12471905" cy="121952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p:cNvSpPr/>
          <p:nvPr/>
        </p:nvSpPr>
        <p:spPr bwMode="auto">
          <a:xfrm>
            <a:off x="-16899" y="6512388"/>
            <a:ext cx="12471905" cy="5597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p:cNvSpPr/>
          <p:nvPr/>
        </p:nvSpPr>
        <p:spPr bwMode="auto">
          <a:xfrm>
            <a:off x="1197138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a:t>Engage</a:t>
            </a:r>
            <a:endParaRPr lang="en-US" dirty="0"/>
          </a:p>
        </p:txBody>
      </p:sp>
      <p:sp>
        <p:nvSpPr>
          <p:cNvPr id="233" name="Rectangle 232"/>
          <p:cNvSpPr/>
          <p:nvPr/>
        </p:nvSpPr>
        <p:spPr bwMode="auto">
          <a:xfrm>
            <a:off x="-16897" y="994422"/>
            <a:ext cx="483619" cy="585138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70" tIns="89570" rIns="33594" bIns="33594" numCol="1" spcCol="0" rtlCol="0" fromWordArt="0" anchor="b" anchorCtr="0" forceAA="0" compatLnSpc="1">
            <a:prstTxWarp prst="textNoShape">
              <a:avLst/>
            </a:prstTxWarp>
            <a:noAutofit/>
          </a:bodyPr>
          <a:lstStyle/>
          <a:p>
            <a:pPr algn="ctr" defTabSz="913314">
              <a:defRPr/>
            </a:pPr>
            <a:endParaRPr lang="en-US" sz="782"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275928" y="4915463"/>
            <a:ext cx="3779385" cy="1597211"/>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570" tIns="44784" rIns="89570" bIns="44784" numCol="1" anchor="t" anchorCtr="0" compatLnSpc="1">
              <a:prstTxWarp prst="textNoShape">
                <a:avLst/>
              </a:prstTxWarp>
            </a:bodyPr>
            <a:lstStyle/>
            <a:p>
              <a:pPr defTabSz="913643">
                <a:defRPr/>
              </a:pPr>
              <a:r>
                <a:rPr lang="en-US" sz="3196" b="1" dirty="0">
                  <a:gradFill>
                    <a:gsLst>
                      <a:gs pos="0">
                        <a:srgbClr val="505050"/>
                      </a:gs>
                      <a:gs pos="100000">
                        <a:srgbClr val="505050"/>
                      </a:gs>
                    </a:gsLst>
                    <a:lin ang="5400000" scaled="0"/>
                  </a:gradFill>
                  <a:latin typeface="Segoe UI Light"/>
                </a:rPr>
                <a:t>Snack Demos</a:t>
              </a:r>
            </a:p>
            <a:p>
              <a:pPr defTabSz="913643">
                <a:defRPr/>
              </a:pPr>
              <a:endParaRPr lang="en-US" sz="3196" b="1" dirty="0">
                <a:gradFill>
                  <a:gsLst>
                    <a:gs pos="0">
                      <a:srgbClr val="505050"/>
                    </a:gs>
                    <a:gs pos="100000">
                      <a:srgbClr val="505050"/>
                    </a:gs>
                  </a:gsLst>
                  <a:lin ang="5400000" scaled="0"/>
                </a:gradFill>
                <a:latin typeface="Segoe UI Light"/>
              </a:endParaRPr>
            </a:p>
            <a:p>
              <a:pPr defTabSz="913643">
                <a:defRPr/>
              </a:pPr>
              <a:endParaRPr lang="en-US" sz="1598" u="sng" dirty="0">
                <a:gradFill>
                  <a:gsLst>
                    <a:gs pos="0">
                      <a:srgbClr val="505050"/>
                    </a:gs>
                    <a:gs pos="100000">
                      <a:srgbClr val="505050"/>
                    </a:gs>
                  </a:gsLst>
                  <a:lin ang="5400000" scaled="0"/>
                </a:gradFill>
              </a:endParaRPr>
            </a:p>
            <a:p>
              <a:pPr defTabSz="913643">
                <a:defRPr/>
              </a:pPr>
              <a:r>
                <a:rPr lang="en-US" sz="1598"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11" name="Footer Placeholder 5"/>
          <p:cNvSpPr txBox="1">
            <a:spLocks/>
          </p:cNvSpPr>
          <p:nvPr/>
        </p:nvSpPr>
        <p:spPr>
          <a:xfrm>
            <a:off x="7964488" y="295272"/>
            <a:ext cx="4306105" cy="371475"/>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r>
              <a:rPr lang="en-US" sz="1400" b="1" dirty="0">
                <a:solidFill>
                  <a:schemeClr val="accent4"/>
                </a:solidFill>
              </a:rPr>
              <a:t>4 </a:t>
            </a:r>
            <a:r>
              <a:rPr lang="en-US" sz="1400" dirty="0">
                <a:gradFill>
                  <a:gsLst>
                    <a:gs pos="8367">
                      <a:srgbClr val="000000"/>
                    </a:gs>
                    <a:gs pos="31000">
                      <a:srgbClr val="000000"/>
                    </a:gs>
                  </a:gsLst>
                  <a:lin ang="5400000" scaled="0"/>
                </a:gradFill>
              </a:rPr>
              <a:t>Resources</a:t>
            </a:r>
          </a:p>
        </p:txBody>
      </p:sp>
    </p:spTree>
    <p:extLst>
      <p:ext uri="{BB962C8B-B14F-4D97-AF65-F5344CB8AC3E}">
        <p14:creationId xmlns:p14="http://schemas.microsoft.com/office/powerpoint/2010/main" val="13101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8032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77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4037585"/>
          </a:xfrm>
        </p:spPr>
        <p:txBody>
          <a:bodyPr/>
          <a:lstStyle/>
          <a:p>
            <a:pPr>
              <a:spcBef>
                <a:spcPts val="2447"/>
              </a:spcBef>
            </a:pPr>
            <a:r>
              <a:rPr lang="en-US" sz="3672">
                <a:gradFill>
                  <a:gsLst>
                    <a:gs pos="100000">
                      <a:schemeClr val="tx1"/>
                    </a:gs>
                    <a:gs pos="0">
                      <a:schemeClr val="tx1"/>
                    </a:gs>
                  </a:gsLst>
                  <a:lin ang="5400000" scaled="0"/>
                </a:gradFill>
              </a:rPr>
              <a:t>Intro</a:t>
            </a:r>
          </a:p>
          <a:p>
            <a:pPr>
              <a:spcBef>
                <a:spcPts val="2447"/>
              </a:spcBef>
            </a:pPr>
            <a:r>
              <a:rPr lang="en-US" sz="3672">
                <a:gradFill>
                  <a:gsLst>
                    <a:gs pos="100000">
                      <a:schemeClr val="tx1"/>
                    </a:gs>
                    <a:gs pos="0">
                      <a:schemeClr val="tx1"/>
                    </a:gs>
                  </a:gsLst>
                  <a:lin ang="5400000" scaled="0"/>
                </a:gradFill>
              </a:rPr>
              <a:t>Extend with add-ins</a:t>
            </a:r>
          </a:p>
          <a:p>
            <a:pPr>
              <a:spcBef>
                <a:spcPts val="2447"/>
              </a:spcBef>
            </a:pPr>
            <a:r>
              <a:rPr lang="en-US" sz="3672">
                <a:gradFill>
                  <a:gsLst>
                    <a:gs pos="100000">
                      <a:schemeClr val="tx1"/>
                    </a:gs>
                    <a:gs pos="0">
                      <a:schemeClr val="tx1"/>
                    </a:gs>
                  </a:gsLst>
                  <a:lin ang="5400000" scaled="0"/>
                </a:gradFill>
              </a:rPr>
              <a:t>Connect with Microsoft Graph APIs</a:t>
            </a:r>
          </a:p>
          <a:p>
            <a:pPr>
              <a:spcBef>
                <a:spcPts val="2447"/>
              </a:spcBef>
            </a:pPr>
            <a:r>
              <a:rPr lang="en-US" sz="3672">
                <a:gradFill>
                  <a:gsLst>
                    <a:gs pos="100000">
                      <a:schemeClr val="tx1"/>
                    </a:gs>
                    <a:gs pos="0">
                      <a:schemeClr val="tx1"/>
                    </a:gs>
                  </a:gsLst>
                  <a:lin ang="5400000" scaled="0"/>
                </a:gradFill>
              </a:rPr>
              <a:t>Distribution</a:t>
            </a:r>
          </a:p>
          <a:p>
            <a:pPr>
              <a:spcBef>
                <a:spcPts val="2447"/>
              </a:spcBef>
            </a:pPr>
            <a:r>
              <a:rPr lang="en-US" sz="3672">
                <a:gradFill>
                  <a:gsLst>
                    <a:gs pos="100000">
                      <a:schemeClr val="tx1"/>
                    </a:gs>
                    <a:gs pos="0">
                      <a:schemeClr val="tx1"/>
                    </a:gs>
                  </a:gsLst>
                  <a:lin ang="5400000" scaled="0"/>
                </a:gradFill>
              </a:rPr>
              <a:t>Resources</a:t>
            </a:r>
            <a:endParaRPr lang="en-US" sz="3672" dirty="0">
              <a:gradFill>
                <a:gsLst>
                  <a:gs pos="100000">
                    <a:schemeClr val="tx1"/>
                  </a:gs>
                  <a:gs pos="0">
                    <a:schemeClr val="tx1"/>
                  </a:gs>
                </a:gsLst>
                <a:lin ang="5400000" scaled="0"/>
              </a:gradFill>
            </a:endParaRP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9" name="Group 8"/>
          <p:cNvGrpSpPr/>
          <p:nvPr/>
        </p:nvGrpSpPr>
        <p:grpSpPr>
          <a:xfrm>
            <a:off x="445648" y="2256404"/>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2" name="Group 11"/>
          <p:cNvGrpSpPr/>
          <p:nvPr/>
        </p:nvGrpSpPr>
        <p:grpSpPr>
          <a:xfrm>
            <a:off x="445648" y="3076693"/>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5" name="Group 14"/>
          <p:cNvGrpSpPr/>
          <p:nvPr/>
        </p:nvGrpSpPr>
        <p:grpSpPr>
          <a:xfrm>
            <a:off x="445648" y="3896982"/>
            <a:ext cx="371444" cy="37144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18" name="Group 17"/>
          <p:cNvGrpSpPr/>
          <p:nvPr/>
        </p:nvGrpSpPr>
        <p:grpSpPr>
          <a:xfrm>
            <a:off x="445648" y="4717271"/>
            <a:ext cx="371444" cy="371444"/>
            <a:chOff x="457580" y="2341896"/>
            <a:chExt cx="364194" cy="364194"/>
          </a:xfrm>
        </p:grpSpPr>
        <p:sp>
          <p:nvSpPr>
            <p:cNvPr id="19" name="Oval 1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0" name="Right Arrow 1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556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73963" y="1560816"/>
            <a:ext cx="6560605" cy="3387163"/>
          </a:xfrm>
        </p:spPr>
        <p:txBody>
          <a:bodyPr/>
          <a:lstStyle/>
          <a:p>
            <a:pPr marL="181338" indent="-181338">
              <a:spcBef>
                <a:spcPts val="1020"/>
              </a:spcBef>
            </a:pPr>
            <a:r>
              <a:rPr lang="en-US" dirty="0"/>
              <a:t>"The most strategic developer surface area for us is Office 365.“ </a:t>
            </a:r>
            <a:br>
              <a:rPr lang="en-US" dirty="0"/>
            </a:br>
            <a:br>
              <a:rPr lang="en-US" dirty="0"/>
            </a:br>
            <a:r>
              <a:rPr lang="en-US" sz="3198" dirty="0"/>
              <a:t>—Satya Nadella</a:t>
            </a: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079" y="601567"/>
            <a:ext cx="4261365" cy="639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3.84996E-6 2.22222E-6 L -0.04377 -0.00023 " pathEditMode="relative" rAng="0" ptsTypes="AA">
                                      <p:cBhvr>
                                        <p:cTn id="9" dur="1000" spd="-100000" fill="hold"/>
                                        <p:tgtEl>
                                          <p:spTgt spid="2"/>
                                        </p:tgtEl>
                                        <p:attrNameLst>
                                          <p:attrName>ppt_x</p:attrName>
                                          <p:attrName>ppt_y</p:attrName>
                                        </p:attrNameLst>
                                      </p:cBhvr>
                                      <p:rCtr x="-218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300644" y="1377215"/>
            <a:ext cx="929328" cy="377690"/>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49" name="Picture 948"/>
          <p:cNvPicPr>
            <a:picLocks noChangeAspect="1"/>
          </p:cNvPicPr>
          <p:nvPr/>
        </p:nvPicPr>
        <p:blipFill>
          <a:blip r:embed="rId3"/>
          <a:stretch>
            <a:fillRect/>
          </a:stretch>
        </p:blipFill>
        <p:spPr>
          <a:xfrm>
            <a:off x="9275815" y="3032527"/>
            <a:ext cx="573437" cy="2035143"/>
          </a:xfrm>
          <a:prstGeom prst="rect">
            <a:avLst/>
          </a:prstGeom>
        </p:spPr>
      </p:pic>
      <p:pic>
        <p:nvPicPr>
          <p:cNvPr id="950" name="Picture 949"/>
          <p:cNvPicPr>
            <a:picLocks noChangeAspect="1"/>
          </p:cNvPicPr>
          <p:nvPr/>
        </p:nvPicPr>
        <p:blipFill>
          <a:blip r:embed="rId4"/>
          <a:stretch>
            <a:fillRect/>
          </a:stretch>
        </p:blipFill>
        <p:spPr>
          <a:xfrm>
            <a:off x="9960617" y="3819600"/>
            <a:ext cx="416023" cy="1248071"/>
          </a:xfrm>
          <a:prstGeom prst="rect">
            <a:avLst/>
          </a:prstGeom>
        </p:spPr>
      </p:pic>
      <p:pic>
        <p:nvPicPr>
          <p:cNvPr id="905" name="Picture 904"/>
          <p:cNvPicPr>
            <a:picLocks noChangeAspect="1"/>
          </p:cNvPicPr>
          <p:nvPr/>
        </p:nvPicPr>
        <p:blipFill>
          <a:blip r:embed="rId5"/>
          <a:stretch>
            <a:fillRect/>
          </a:stretch>
        </p:blipFill>
        <p:spPr>
          <a:xfrm>
            <a:off x="1140017" y="3451923"/>
            <a:ext cx="909508" cy="1626087"/>
          </a:xfrm>
          <a:prstGeom prst="rect">
            <a:avLst/>
          </a:prstGeom>
        </p:spPr>
      </p:pic>
      <p:sp>
        <p:nvSpPr>
          <p:cNvPr id="1020" name="Freeform 28"/>
          <p:cNvSpPr>
            <a:spLocks/>
          </p:cNvSpPr>
          <p:nvPr/>
        </p:nvSpPr>
        <p:spPr bwMode="auto">
          <a:xfrm>
            <a:off x="10841361" y="2463928"/>
            <a:ext cx="1394964" cy="56548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2" name="Freeform 30"/>
          <p:cNvSpPr>
            <a:spLocks/>
          </p:cNvSpPr>
          <p:nvPr/>
        </p:nvSpPr>
        <p:spPr bwMode="auto">
          <a:xfrm>
            <a:off x="6388311" y="3027566"/>
            <a:ext cx="596369" cy="335861"/>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3" name="Rectangle 31"/>
          <p:cNvSpPr>
            <a:spLocks noChangeArrowheads="1"/>
          </p:cNvSpPr>
          <p:nvPr/>
        </p:nvSpPr>
        <p:spPr bwMode="auto">
          <a:xfrm>
            <a:off x="4572293" y="3453852"/>
            <a:ext cx="793366" cy="158350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 name="Rectangle 32"/>
          <p:cNvSpPr>
            <a:spLocks noChangeArrowheads="1"/>
          </p:cNvSpPr>
          <p:nvPr/>
        </p:nvSpPr>
        <p:spPr bwMode="auto">
          <a:xfrm>
            <a:off x="5195574" y="3565806"/>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 name="Rectangle 33"/>
          <p:cNvSpPr>
            <a:spLocks noChangeArrowheads="1"/>
          </p:cNvSpPr>
          <p:nvPr/>
        </p:nvSpPr>
        <p:spPr bwMode="auto">
          <a:xfrm>
            <a:off x="5022260"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 name="Rectangle 34"/>
          <p:cNvSpPr>
            <a:spLocks noChangeArrowheads="1"/>
          </p:cNvSpPr>
          <p:nvPr/>
        </p:nvSpPr>
        <p:spPr bwMode="auto">
          <a:xfrm>
            <a:off x="4850025" y="3565806"/>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 name="Rectangle 35"/>
          <p:cNvSpPr>
            <a:spLocks noChangeArrowheads="1"/>
          </p:cNvSpPr>
          <p:nvPr/>
        </p:nvSpPr>
        <p:spPr bwMode="auto">
          <a:xfrm>
            <a:off x="4678862" y="3565806"/>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7" name="Rectangle 36"/>
          <p:cNvSpPr>
            <a:spLocks noChangeArrowheads="1"/>
          </p:cNvSpPr>
          <p:nvPr/>
        </p:nvSpPr>
        <p:spPr bwMode="auto">
          <a:xfrm>
            <a:off x="5195574" y="3739119"/>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8" name="Rectangle 37"/>
          <p:cNvSpPr>
            <a:spLocks noChangeArrowheads="1"/>
          </p:cNvSpPr>
          <p:nvPr/>
        </p:nvSpPr>
        <p:spPr bwMode="auto">
          <a:xfrm>
            <a:off x="5022260"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 name="Rectangle 38"/>
          <p:cNvSpPr>
            <a:spLocks noChangeArrowheads="1"/>
          </p:cNvSpPr>
          <p:nvPr/>
        </p:nvSpPr>
        <p:spPr bwMode="auto">
          <a:xfrm>
            <a:off x="4850025" y="3739119"/>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 name="Rectangle 39"/>
          <p:cNvSpPr>
            <a:spLocks noChangeArrowheads="1"/>
          </p:cNvSpPr>
          <p:nvPr/>
        </p:nvSpPr>
        <p:spPr bwMode="auto">
          <a:xfrm>
            <a:off x="4678862" y="3739119"/>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 name="Rectangle 40"/>
          <p:cNvSpPr>
            <a:spLocks noChangeArrowheads="1"/>
          </p:cNvSpPr>
          <p:nvPr/>
        </p:nvSpPr>
        <p:spPr bwMode="auto">
          <a:xfrm>
            <a:off x="5195574" y="3912432"/>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 name="Rectangle 41"/>
          <p:cNvSpPr>
            <a:spLocks noChangeArrowheads="1"/>
          </p:cNvSpPr>
          <p:nvPr/>
        </p:nvSpPr>
        <p:spPr bwMode="auto">
          <a:xfrm>
            <a:off x="5022260"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 name="Rectangle 42"/>
          <p:cNvSpPr>
            <a:spLocks noChangeArrowheads="1"/>
          </p:cNvSpPr>
          <p:nvPr/>
        </p:nvSpPr>
        <p:spPr bwMode="auto">
          <a:xfrm>
            <a:off x="4850025" y="3912432"/>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 name="Rectangle 43"/>
          <p:cNvSpPr>
            <a:spLocks noChangeArrowheads="1"/>
          </p:cNvSpPr>
          <p:nvPr/>
        </p:nvSpPr>
        <p:spPr bwMode="auto">
          <a:xfrm>
            <a:off x="4678862" y="3912432"/>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 name="Rectangle 44"/>
          <p:cNvSpPr>
            <a:spLocks noChangeArrowheads="1"/>
          </p:cNvSpPr>
          <p:nvPr/>
        </p:nvSpPr>
        <p:spPr bwMode="auto">
          <a:xfrm>
            <a:off x="5195574" y="4085745"/>
            <a:ext cx="63513"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 name="Rectangle 45"/>
          <p:cNvSpPr>
            <a:spLocks noChangeArrowheads="1"/>
          </p:cNvSpPr>
          <p:nvPr/>
        </p:nvSpPr>
        <p:spPr bwMode="auto">
          <a:xfrm>
            <a:off x="5022260"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 name="Rectangle 46"/>
          <p:cNvSpPr>
            <a:spLocks noChangeArrowheads="1"/>
          </p:cNvSpPr>
          <p:nvPr/>
        </p:nvSpPr>
        <p:spPr bwMode="auto">
          <a:xfrm>
            <a:off x="4850025" y="4085745"/>
            <a:ext cx="65665"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 name="Rectangle 47"/>
          <p:cNvSpPr>
            <a:spLocks noChangeArrowheads="1"/>
          </p:cNvSpPr>
          <p:nvPr/>
        </p:nvSpPr>
        <p:spPr bwMode="auto">
          <a:xfrm>
            <a:off x="4678862" y="4085745"/>
            <a:ext cx="64589" cy="11733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9" name="Rectangle 48"/>
          <p:cNvSpPr>
            <a:spLocks noChangeArrowheads="1"/>
          </p:cNvSpPr>
          <p:nvPr/>
        </p:nvSpPr>
        <p:spPr bwMode="auto">
          <a:xfrm>
            <a:off x="5195574" y="4259058"/>
            <a:ext cx="63513"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0" name="Rectangle 49"/>
          <p:cNvSpPr>
            <a:spLocks noChangeArrowheads="1"/>
          </p:cNvSpPr>
          <p:nvPr/>
        </p:nvSpPr>
        <p:spPr bwMode="auto">
          <a:xfrm>
            <a:off x="5022260"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1" name="Rectangle 50"/>
          <p:cNvSpPr>
            <a:spLocks noChangeArrowheads="1"/>
          </p:cNvSpPr>
          <p:nvPr/>
        </p:nvSpPr>
        <p:spPr bwMode="auto">
          <a:xfrm>
            <a:off x="4850025" y="4259058"/>
            <a:ext cx="65665"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2" name="Rectangle 51"/>
          <p:cNvSpPr>
            <a:spLocks noChangeArrowheads="1"/>
          </p:cNvSpPr>
          <p:nvPr/>
        </p:nvSpPr>
        <p:spPr bwMode="auto">
          <a:xfrm>
            <a:off x="4678862" y="4259058"/>
            <a:ext cx="64589" cy="1151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3" name="Rectangle 52"/>
          <p:cNvSpPr>
            <a:spLocks noChangeArrowheads="1"/>
          </p:cNvSpPr>
          <p:nvPr/>
        </p:nvSpPr>
        <p:spPr bwMode="auto">
          <a:xfrm>
            <a:off x="5195574" y="4430218"/>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4" name="Rectangle 53"/>
          <p:cNvSpPr>
            <a:spLocks noChangeArrowheads="1"/>
          </p:cNvSpPr>
          <p:nvPr/>
        </p:nvSpPr>
        <p:spPr bwMode="auto">
          <a:xfrm>
            <a:off x="5022260"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5" name="Rectangle 54"/>
          <p:cNvSpPr>
            <a:spLocks noChangeArrowheads="1"/>
          </p:cNvSpPr>
          <p:nvPr/>
        </p:nvSpPr>
        <p:spPr bwMode="auto">
          <a:xfrm>
            <a:off x="4850025" y="4430218"/>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6" name="Rectangle 55"/>
          <p:cNvSpPr>
            <a:spLocks noChangeArrowheads="1"/>
          </p:cNvSpPr>
          <p:nvPr/>
        </p:nvSpPr>
        <p:spPr bwMode="auto">
          <a:xfrm>
            <a:off x="4678862" y="4430218"/>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7" name="Rectangle 56"/>
          <p:cNvSpPr>
            <a:spLocks noChangeArrowheads="1"/>
          </p:cNvSpPr>
          <p:nvPr/>
        </p:nvSpPr>
        <p:spPr bwMode="auto">
          <a:xfrm>
            <a:off x="5195574" y="4603531"/>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8" name="Rectangle 57"/>
          <p:cNvSpPr>
            <a:spLocks noChangeArrowheads="1"/>
          </p:cNvSpPr>
          <p:nvPr/>
        </p:nvSpPr>
        <p:spPr bwMode="auto">
          <a:xfrm>
            <a:off x="5022260"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9" name="Rectangle 58"/>
          <p:cNvSpPr>
            <a:spLocks noChangeArrowheads="1"/>
          </p:cNvSpPr>
          <p:nvPr/>
        </p:nvSpPr>
        <p:spPr bwMode="auto">
          <a:xfrm>
            <a:off x="4850025" y="4603531"/>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0" name="Rectangle 59"/>
          <p:cNvSpPr>
            <a:spLocks noChangeArrowheads="1"/>
          </p:cNvSpPr>
          <p:nvPr/>
        </p:nvSpPr>
        <p:spPr bwMode="auto">
          <a:xfrm>
            <a:off x="4678862" y="4603531"/>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1" name="Rectangle 60"/>
          <p:cNvSpPr>
            <a:spLocks noChangeArrowheads="1"/>
          </p:cNvSpPr>
          <p:nvPr/>
        </p:nvSpPr>
        <p:spPr bwMode="auto">
          <a:xfrm>
            <a:off x="5195574" y="4776844"/>
            <a:ext cx="63513"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2" name="Rectangle 61"/>
          <p:cNvSpPr>
            <a:spLocks noChangeArrowheads="1"/>
          </p:cNvSpPr>
          <p:nvPr/>
        </p:nvSpPr>
        <p:spPr bwMode="auto">
          <a:xfrm>
            <a:off x="5022260"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3" name="Rectangle 62"/>
          <p:cNvSpPr>
            <a:spLocks noChangeArrowheads="1"/>
          </p:cNvSpPr>
          <p:nvPr/>
        </p:nvSpPr>
        <p:spPr bwMode="auto">
          <a:xfrm>
            <a:off x="4850025" y="4776844"/>
            <a:ext cx="65665"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4" name="Rectangle 63"/>
          <p:cNvSpPr>
            <a:spLocks noChangeArrowheads="1"/>
          </p:cNvSpPr>
          <p:nvPr/>
        </p:nvSpPr>
        <p:spPr bwMode="auto">
          <a:xfrm>
            <a:off x="4678862" y="4776844"/>
            <a:ext cx="64589" cy="11733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6" name="Rectangle 65"/>
          <p:cNvSpPr>
            <a:spLocks noChangeArrowheads="1"/>
          </p:cNvSpPr>
          <p:nvPr/>
        </p:nvSpPr>
        <p:spPr bwMode="auto">
          <a:xfrm>
            <a:off x="4245042" y="3798325"/>
            <a:ext cx="460734" cy="123902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7" name="Rectangle 66"/>
          <p:cNvSpPr>
            <a:spLocks noChangeArrowheads="1"/>
          </p:cNvSpPr>
          <p:nvPr/>
        </p:nvSpPr>
        <p:spPr bwMode="auto">
          <a:xfrm>
            <a:off x="3138423" y="3803707"/>
            <a:ext cx="777217" cy="62112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8" name="Freeform 67"/>
          <p:cNvSpPr>
            <a:spLocks/>
          </p:cNvSpPr>
          <p:nvPr/>
        </p:nvSpPr>
        <p:spPr bwMode="auto">
          <a:xfrm>
            <a:off x="3585162" y="2668022"/>
            <a:ext cx="659881" cy="2369331"/>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9" name="Freeform 68"/>
          <p:cNvSpPr>
            <a:spLocks/>
          </p:cNvSpPr>
          <p:nvPr/>
        </p:nvSpPr>
        <p:spPr bwMode="auto">
          <a:xfrm>
            <a:off x="3138421" y="3811245"/>
            <a:ext cx="446738" cy="122610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0" name="Rectangle 69"/>
          <p:cNvSpPr>
            <a:spLocks noChangeArrowheads="1"/>
          </p:cNvSpPr>
          <p:nvPr/>
        </p:nvSpPr>
        <p:spPr bwMode="auto">
          <a:xfrm>
            <a:off x="3668050"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1" name="Rectangle 70"/>
          <p:cNvSpPr>
            <a:spLocks noChangeArrowheads="1"/>
          </p:cNvSpPr>
          <p:nvPr/>
        </p:nvSpPr>
        <p:spPr bwMode="auto">
          <a:xfrm>
            <a:off x="3811220" y="2798279"/>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2" name="Rectangle 71"/>
          <p:cNvSpPr>
            <a:spLocks noChangeArrowheads="1"/>
          </p:cNvSpPr>
          <p:nvPr/>
        </p:nvSpPr>
        <p:spPr bwMode="auto">
          <a:xfrm>
            <a:off x="3952239" y="2798279"/>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3" name="Rectangle 72"/>
          <p:cNvSpPr>
            <a:spLocks noChangeArrowheads="1"/>
          </p:cNvSpPr>
          <p:nvPr/>
        </p:nvSpPr>
        <p:spPr bwMode="auto">
          <a:xfrm>
            <a:off x="4096488" y="2798279"/>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4" name="Rectangle 73"/>
          <p:cNvSpPr>
            <a:spLocks noChangeArrowheads="1"/>
          </p:cNvSpPr>
          <p:nvPr/>
        </p:nvSpPr>
        <p:spPr bwMode="auto">
          <a:xfrm>
            <a:off x="3668050"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5" name="Rectangle 74"/>
          <p:cNvSpPr>
            <a:spLocks noChangeArrowheads="1"/>
          </p:cNvSpPr>
          <p:nvPr/>
        </p:nvSpPr>
        <p:spPr bwMode="auto">
          <a:xfrm>
            <a:off x="3811220" y="298558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6" name="Rectangle 75"/>
          <p:cNvSpPr>
            <a:spLocks noChangeArrowheads="1"/>
          </p:cNvSpPr>
          <p:nvPr/>
        </p:nvSpPr>
        <p:spPr bwMode="auto">
          <a:xfrm>
            <a:off x="3952239" y="298558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7" name="Rectangle 76"/>
          <p:cNvSpPr>
            <a:spLocks noChangeArrowheads="1"/>
          </p:cNvSpPr>
          <p:nvPr/>
        </p:nvSpPr>
        <p:spPr bwMode="auto">
          <a:xfrm>
            <a:off x="4096488" y="298558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8" name="Rectangle 77"/>
          <p:cNvSpPr>
            <a:spLocks noChangeArrowheads="1"/>
          </p:cNvSpPr>
          <p:nvPr/>
        </p:nvSpPr>
        <p:spPr bwMode="auto">
          <a:xfrm>
            <a:off x="3668050"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9" name="Rectangle 78"/>
          <p:cNvSpPr>
            <a:spLocks noChangeArrowheads="1"/>
          </p:cNvSpPr>
          <p:nvPr/>
        </p:nvSpPr>
        <p:spPr bwMode="auto">
          <a:xfrm>
            <a:off x="3811220" y="3171817"/>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0" name="Rectangle 79"/>
          <p:cNvSpPr>
            <a:spLocks noChangeArrowheads="1"/>
          </p:cNvSpPr>
          <p:nvPr/>
        </p:nvSpPr>
        <p:spPr bwMode="auto">
          <a:xfrm>
            <a:off x="3952239" y="3171817"/>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1" name="Rectangle 80"/>
          <p:cNvSpPr>
            <a:spLocks noChangeArrowheads="1"/>
          </p:cNvSpPr>
          <p:nvPr/>
        </p:nvSpPr>
        <p:spPr bwMode="auto">
          <a:xfrm>
            <a:off x="4096488" y="3171817"/>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2" name="Rectangle 81"/>
          <p:cNvSpPr>
            <a:spLocks noChangeArrowheads="1"/>
          </p:cNvSpPr>
          <p:nvPr/>
        </p:nvSpPr>
        <p:spPr bwMode="auto">
          <a:xfrm>
            <a:off x="3668050"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3" name="Rectangle 82"/>
          <p:cNvSpPr>
            <a:spLocks noChangeArrowheads="1"/>
          </p:cNvSpPr>
          <p:nvPr/>
        </p:nvSpPr>
        <p:spPr bwMode="auto">
          <a:xfrm>
            <a:off x="3811220" y="3358048"/>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4" name="Rectangle 83"/>
          <p:cNvSpPr>
            <a:spLocks noChangeArrowheads="1"/>
          </p:cNvSpPr>
          <p:nvPr/>
        </p:nvSpPr>
        <p:spPr bwMode="auto">
          <a:xfrm>
            <a:off x="3952239" y="3358048"/>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5" name="Rectangle 84"/>
          <p:cNvSpPr>
            <a:spLocks noChangeArrowheads="1"/>
          </p:cNvSpPr>
          <p:nvPr/>
        </p:nvSpPr>
        <p:spPr bwMode="auto">
          <a:xfrm>
            <a:off x="4096488" y="3358048"/>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6" name="Rectangle 85"/>
          <p:cNvSpPr>
            <a:spLocks noChangeArrowheads="1"/>
          </p:cNvSpPr>
          <p:nvPr/>
        </p:nvSpPr>
        <p:spPr bwMode="auto">
          <a:xfrm>
            <a:off x="3668050"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7" name="Rectangle 86"/>
          <p:cNvSpPr>
            <a:spLocks noChangeArrowheads="1"/>
          </p:cNvSpPr>
          <p:nvPr/>
        </p:nvSpPr>
        <p:spPr bwMode="auto">
          <a:xfrm>
            <a:off x="3811220" y="3545356"/>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8" name="Rectangle 87"/>
          <p:cNvSpPr>
            <a:spLocks noChangeArrowheads="1"/>
          </p:cNvSpPr>
          <p:nvPr/>
        </p:nvSpPr>
        <p:spPr bwMode="auto">
          <a:xfrm>
            <a:off x="3952239" y="3545356"/>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9" name="Rectangle 88"/>
          <p:cNvSpPr>
            <a:spLocks noChangeArrowheads="1"/>
          </p:cNvSpPr>
          <p:nvPr/>
        </p:nvSpPr>
        <p:spPr bwMode="auto">
          <a:xfrm>
            <a:off x="4096488" y="3545356"/>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0" name="Rectangle 89"/>
          <p:cNvSpPr>
            <a:spLocks noChangeArrowheads="1"/>
          </p:cNvSpPr>
          <p:nvPr/>
        </p:nvSpPr>
        <p:spPr bwMode="auto">
          <a:xfrm>
            <a:off x="3668050"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1" name="Rectangle 90"/>
          <p:cNvSpPr>
            <a:spLocks noChangeArrowheads="1"/>
          </p:cNvSpPr>
          <p:nvPr/>
        </p:nvSpPr>
        <p:spPr bwMode="auto">
          <a:xfrm>
            <a:off x="3811220" y="372943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2" name="Rectangle 91"/>
          <p:cNvSpPr>
            <a:spLocks noChangeArrowheads="1"/>
          </p:cNvSpPr>
          <p:nvPr/>
        </p:nvSpPr>
        <p:spPr bwMode="auto">
          <a:xfrm>
            <a:off x="3952239" y="372943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3" name="Rectangle 92"/>
          <p:cNvSpPr>
            <a:spLocks noChangeArrowheads="1"/>
          </p:cNvSpPr>
          <p:nvPr/>
        </p:nvSpPr>
        <p:spPr bwMode="auto">
          <a:xfrm>
            <a:off x="4096488" y="372943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6" name="Rectangle 93"/>
          <p:cNvSpPr>
            <a:spLocks noChangeArrowheads="1"/>
          </p:cNvSpPr>
          <p:nvPr/>
        </p:nvSpPr>
        <p:spPr bwMode="auto">
          <a:xfrm>
            <a:off x="3668050"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7" name="Rectangle 94"/>
          <p:cNvSpPr>
            <a:spLocks noChangeArrowheads="1"/>
          </p:cNvSpPr>
          <p:nvPr/>
        </p:nvSpPr>
        <p:spPr bwMode="auto">
          <a:xfrm>
            <a:off x="3811220" y="3915661"/>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8" name="Rectangle 95"/>
          <p:cNvSpPr>
            <a:spLocks noChangeArrowheads="1"/>
          </p:cNvSpPr>
          <p:nvPr/>
        </p:nvSpPr>
        <p:spPr bwMode="auto">
          <a:xfrm>
            <a:off x="3952239"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7" name="Rectangle 96"/>
          <p:cNvSpPr>
            <a:spLocks noChangeArrowheads="1"/>
          </p:cNvSpPr>
          <p:nvPr/>
        </p:nvSpPr>
        <p:spPr bwMode="auto">
          <a:xfrm>
            <a:off x="4096488"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8" name="Rectangle 97"/>
          <p:cNvSpPr>
            <a:spLocks noChangeArrowheads="1"/>
          </p:cNvSpPr>
          <p:nvPr/>
        </p:nvSpPr>
        <p:spPr bwMode="auto">
          <a:xfrm>
            <a:off x="3668050"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9" name="Rectangle 98"/>
          <p:cNvSpPr>
            <a:spLocks noChangeArrowheads="1"/>
          </p:cNvSpPr>
          <p:nvPr/>
        </p:nvSpPr>
        <p:spPr bwMode="auto">
          <a:xfrm>
            <a:off x="3811220" y="4278434"/>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0" name="Rectangle 99"/>
          <p:cNvSpPr>
            <a:spLocks noChangeArrowheads="1"/>
          </p:cNvSpPr>
          <p:nvPr/>
        </p:nvSpPr>
        <p:spPr bwMode="auto">
          <a:xfrm>
            <a:off x="3952239" y="4278434"/>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1" name="Rectangle 100"/>
          <p:cNvSpPr>
            <a:spLocks noChangeArrowheads="1"/>
          </p:cNvSpPr>
          <p:nvPr/>
        </p:nvSpPr>
        <p:spPr bwMode="auto">
          <a:xfrm>
            <a:off x="4096488" y="4278434"/>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2" name="Rectangle 101"/>
          <p:cNvSpPr>
            <a:spLocks noChangeArrowheads="1"/>
          </p:cNvSpPr>
          <p:nvPr/>
        </p:nvSpPr>
        <p:spPr bwMode="auto">
          <a:xfrm>
            <a:off x="3668050"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3" name="Rectangle 102"/>
          <p:cNvSpPr>
            <a:spLocks noChangeArrowheads="1"/>
          </p:cNvSpPr>
          <p:nvPr/>
        </p:nvSpPr>
        <p:spPr bwMode="auto">
          <a:xfrm>
            <a:off x="3811220" y="4088975"/>
            <a:ext cx="64589"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4" name="Rectangle 103"/>
          <p:cNvSpPr>
            <a:spLocks noChangeArrowheads="1"/>
          </p:cNvSpPr>
          <p:nvPr/>
        </p:nvSpPr>
        <p:spPr bwMode="auto">
          <a:xfrm>
            <a:off x="3952239" y="4088975"/>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5" name="Rectangle 104"/>
          <p:cNvSpPr>
            <a:spLocks noChangeArrowheads="1"/>
          </p:cNvSpPr>
          <p:nvPr/>
        </p:nvSpPr>
        <p:spPr bwMode="auto">
          <a:xfrm>
            <a:off x="4096488" y="4088975"/>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6" name="Rectangle 105"/>
          <p:cNvSpPr>
            <a:spLocks noChangeArrowheads="1"/>
          </p:cNvSpPr>
          <p:nvPr/>
        </p:nvSpPr>
        <p:spPr bwMode="auto">
          <a:xfrm>
            <a:off x="3668050"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7" name="Rectangle 106"/>
          <p:cNvSpPr>
            <a:spLocks noChangeArrowheads="1"/>
          </p:cNvSpPr>
          <p:nvPr/>
        </p:nvSpPr>
        <p:spPr bwMode="auto">
          <a:xfrm>
            <a:off x="3811220" y="4470051"/>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5" name="Rectangle 107"/>
          <p:cNvSpPr>
            <a:spLocks noChangeArrowheads="1"/>
          </p:cNvSpPr>
          <p:nvPr/>
        </p:nvSpPr>
        <p:spPr bwMode="auto">
          <a:xfrm>
            <a:off x="3952239" y="4470051"/>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6" name="Rectangle 108"/>
          <p:cNvSpPr>
            <a:spLocks noChangeArrowheads="1"/>
          </p:cNvSpPr>
          <p:nvPr/>
        </p:nvSpPr>
        <p:spPr bwMode="auto">
          <a:xfrm>
            <a:off x="4096488" y="4470051"/>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7" name="Rectangle 109"/>
          <p:cNvSpPr>
            <a:spLocks noChangeArrowheads="1"/>
          </p:cNvSpPr>
          <p:nvPr/>
        </p:nvSpPr>
        <p:spPr bwMode="auto">
          <a:xfrm>
            <a:off x="3668050" y="4659510"/>
            <a:ext cx="63513"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8" name="Rectangle 110"/>
          <p:cNvSpPr>
            <a:spLocks noChangeArrowheads="1"/>
          </p:cNvSpPr>
          <p:nvPr/>
        </p:nvSpPr>
        <p:spPr bwMode="auto">
          <a:xfrm>
            <a:off x="3811220" y="4659510"/>
            <a:ext cx="64589"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9" name="Rectangle 111"/>
          <p:cNvSpPr>
            <a:spLocks noChangeArrowheads="1"/>
          </p:cNvSpPr>
          <p:nvPr/>
        </p:nvSpPr>
        <p:spPr bwMode="auto">
          <a:xfrm>
            <a:off x="3952239" y="4659510"/>
            <a:ext cx="66741" cy="12271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0" name="Rectangle 112"/>
          <p:cNvSpPr>
            <a:spLocks noChangeArrowheads="1"/>
          </p:cNvSpPr>
          <p:nvPr/>
        </p:nvSpPr>
        <p:spPr bwMode="auto">
          <a:xfrm>
            <a:off x="4096488" y="4659510"/>
            <a:ext cx="63513" cy="12271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1" name="Rectangle 113"/>
          <p:cNvSpPr>
            <a:spLocks noChangeArrowheads="1"/>
          </p:cNvSpPr>
          <p:nvPr/>
        </p:nvSpPr>
        <p:spPr bwMode="auto">
          <a:xfrm>
            <a:off x="3668050"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2" name="Rectangle 114"/>
          <p:cNvSpPr>
            <a:spLocks noChangeArrowheads="1"/>
          </p:cNvSpPr>
          <p:nvPr/>
        </p:nvSpPr>
        <p:spPr bwMode="auto">
          <a:xfrm>
            <a:off x="3811220" y="4848970"/>
            <a:ext cx="64589"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3" name="Rectangle 115"/>
          <p:cNvSpPr>
            <a:spLocks noChangeArrowheads="1"/>
          </p:cNvSpPr>
          <p:nvPr/>
        </p:nvSpPr>
        <p:spPr bwMode="auto">
          <a:xfrm>
            <a:off x="3952239" y="4848970"/>
            <a:ext cx="66741"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4" name="Rectangle 116"/>
          <p:cNvSpPr>
            <a:spLocks noChangeArrowheads="1"/>
          </p:cNvSpPr>
          <p:nvPr/>
        </p:nvSpPr>
        <p:spPr bwMode="auto">
          <a:xfrm>
            <a:off x="4096488" y="4848970"/>
            <a:ext cx="63513" cy="12487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5" name="Rectangle 117"/>
          <p:cNvSpPr>
            <a:spLocks noChangeArrowheads="1"/>
          </p:cNvSpPr>
          <p:nvPr/>
        </p:nvSpPr>
        <p:spPr bwMode="auto">
          <a:xfrm>
            <a:off x="3183635" y="3915661"/>
            <a:ext cx="65665"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6" name="Rectangle 118"/>
          <p:cNvSpPr>
            <a:spLocks noChangeArrowheads="1"/>
          </p:cNvSpPr>
          <p:nvPr/>
        </p:nvSpPr>
        <p:spPr bwMode="auto">
          <a:xfrm>
            <a:off x="3326806" y="3915661"/>
            <a:ext cx="63513"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7" name="Rectangle 119"/>
          <p:cNvSpPr>
            <a:spLocks noChangeArrowheads="1"/>
          </p:cNvSpPr>
          <p:nvPr/>
        </p:nvSpPr>
        <p:spPr bwMode="auto">
          <a:xfrm>
            <a:off x="3467824" y="3915661"/>
            <a:ext cx="66741" cy="1248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39" name="Rectangle 120"/>
          <p:cNvSpPr>
            <a:spLocks noChangeArrowheads="1"/>
          </p:cNvSpPr>
          <p:nvPr/>
        </p:nvSpPr>
        <p:spPr bwMode="auto">
          <a:xfrm>
            <a:off x="3183635" y="4101894"/>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1" name="Rectangle 121"/>
          <p:cNvSpPr>
            <a:spLocks noChangeArrowheads="1"/>
          </p:cNvSpPr>
          <p:nvPr/>
        </p:nvSpPr>
        <p:spPr bwMode="auto">
          <a:xfrm>
            <a:off x="3326806" y="4101894"/>
            <a:ext cx="63513"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2" name="Rectangle 122"/>
          <p:cNvSpPr>
            <a:spLocks noChangeArrowheads="1"/>
          </p:cNvSpPr>
          <p:nvPr/>
        </p:nvSpPr>
        <p:spPr bwMode="auto">
          <a:xfrm>
            <a:off x="3467824" y="4101894"/>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3" name="Rectangle 123"/>
          <p:cNvSpPr>
            <a:spLocks noChangeArrowheads="1"/>
          </p:cNvSpPr>
          <p:nvPr/>
        </p:nvSpPr>
        <p:spPr bwMode="auto">
          <a:xfrm>
            <a:off x="3183635" y="4275207"/>
            <a:ext cx="65665" cy="12594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4" name="Rectangle 124"/>
          <p:cNvSpPr>
            <a:spLocks noChangeArrowheads="1"/>
          </p:cNvSpPr>
          <p:nvPr/>
        </p:nvSpPr>
        <p:spPr bwMode="auto">
          <a:xfrm>
            <a:off x="3326806" y="4275207"/>
            <a:ext cx="63513"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5" name="Rectangle 125"/>
          <p:cNvSpPr>
            <a:spLocks noChangeArrowheads="1"/>
          </p:cNvSpPr>
          <p:nvPr/>
        </p:nvSpPr>
        <p:spPr bwMode="auto">
          <a:xfrm>
            <a:off x="3467824" y="4275207"/>
            <a:ext cx="66741" cy="12594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6" name="Rectangle 126"/>
          <p:cNvSpPr>
            <a:spLocks noChangeArrowheads="1"/>
          </p:cNvSpPr>
          <p:nvPr/>
        </p:nvSpPr>
        <p:spPr bwMode="auto">
          <a:xfrm>
            <a:off x="3183635" y="4448521"/>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7" name="Rectangle 127"/>
          <p:cNvSpPr>
            <a:spLocks noChangeArrowheads="1"/>
          </p:cNvSpPr>
          <p:nvPr/>
        </p:nvSpPr>
        <p:spPr bwMode="auto">
          <a:xfrm>
            <a:off x="3326806" y="4448521"/>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8" name="Rectangle 128"/>
          <p:cNvSpPr>
            <a:spLocks noChangeArrowheads="1"/>
          </p:cNvSpPr>
          <p:nvPr/>
        </p:nvSpPr>
        <p:spPr bwMode="auto">
          <a:xfrm>
            <a:off x="3467824" y="4448521"/>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49" name="Rectangle 129"/>
          <p:cNvSpPr>
            <a:spLocks noChangeArrowheads="1"/>
          </p:cNvSpPr>
          <p:nvPr/>
        </p:nvSpPr>
        <p:spPr bwMode="auto">
          <a:xfrm>
            <a:off x="3183635" y="4621834"/>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0" name="Rectangle 130"/>
          <p:cNvSpPr>
            <a:spLocks noChangeArrowheads="1"/>
          </p:cNvSpPr>
          <p:nvPr/>
        </p:nvSpPr>
        <p:spPr bwMode="auto">
          <a:xfrm>
            <a:off x="3326806" y="4621834"/>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1" name="Rectangle 131"/>
          <p:cNvSpPr>
            <a:spLocks noChangeArrowheads="1"/>
          </p:cNvSpPr>
          <p:nvPr/>
        </p:nvSpPr>
        <p:spPr bwMode="auto">
          <a:xfrm>
            <a:off x="3467824" y="4621834"/>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52" name="Rectangle 132"/>
          <p:cNvSpPr>
            <a:spLocks noChangeArrowheads="1"/>
          </p:cNvSpPr>
          <p:nvPr/>
        </p:nvSpPr>
        <p:spPr bwMode="auto">
          <a:xfrm>
            <a:off x="3183635" y="4795146"/>
            <a:ext cx="65665"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2" name="Rectangle 133"/>
          <p:cNvSpPr>
            <a:spLocks noChangeArrowheads="1"/>
          </p:cNvSpPr>
          <p:nvPr/>
        </p:nvSpPr>
        <p:spPr bwMode="auto">
          <a:xfrm>
            <a:off x="3326806" y="4795146"/>
            <a:ext cx="63513"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3" name="Rectangle 134"/>
          <p:cNvSpPr>
            <a:spLocks noChangeArrowheads="1"/>
          </p:cNvSpPr>
          <p:nvPr/>
        </p:nvSpPr>
        <p:spPr bwMode="auto">
          <a:xfrm>
            <a:off x="3467824" y="4795146"/>
            <a:ext cx="6674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4" name="Rectangle 135"/>
          <p:cNvSpPr>
            <a:spLocks noChangeArrowheads="1"/>
          </p:cNvSpPr>
          <p:nvPr/>
        </p:nvSpPr>
        <p:spPr bwMode="auto">
          <a:xfrm>
            <a:off x="3952238" y="2545306"/>
            <a:ext cx="207761" cy="1227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5" name="Rectangle 136"/>
          <p:cNvSpPr>
            <a:spLocks noChangeArrowheads="1"/>
          </p:cNvSpPr>
          <p:nvPr/>
        </p:nvSpPr>
        <p:spPr bwMode="auto">
          <a:xfrm>
            <a:off x="3731563" y="2467797"/>
            <a:ext cx="43059" cy="20022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1" name="Group 1060"/>
          <p:cNvGrpSpPr/>
          <p:nvPr/>
        </p:nvGrpSpPr>
        <p:grpSpPr>
          <a:xfrm>
            <a:off x="403089" y="3029719"/>
            <a:ext cx="640505" cy="2036698"/>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2" name="Group 1061"/>
          <p:cNvGrpSpPr/>
          <p:nvPr/>
        </p:nvGrpSpPr>
        <p:grpSpPr>
          <a:xfrm>
            <a:off x="1850496" y="3199586"/>
            <a:ext cx="486568" cy="1865538"/>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861" name="Rectangle 187"/>
          <p:cNvSpPr>
            <a:spLocks noChangeArrowheads="1"/>
          </p:cNvSpPr>
          <p:nvPr/>
        </p:nvSpPr>
        <p:spPr bwMode="auto">
          <a:xfrm>
            <a:off x="4245042" y="3859685"/>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2" name="Rectangle 188"/>
          <p:cNvSpPr>
            <a:spLocks noChangeArrowheads="1"/>
          </p:cNvSpPr>
          <p:nvPr/>
        </p:nvSpPr>
        <p:spPr bwMode="auto">
          <a:xfrm>
            <a:off x="4245042" y="4032998"/>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3" name="Rectangle 189"/>
          <p:cNvSpPr>
            <a:spLocks noChangeArrowheads="1"/>
          </p:cNvSpPr>
          <p:nvPr/>
        </p:nvSpPr>
        <p:spPr bwMode="auto">
          <a:xfrm>
            <a:off x="4245042" y="4206312"/>
            <a:ext cx="460734" cy="979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4" name="Rectangle 190"/>
          <p:cNvSpPr>
            <a:spLocks noChangeArrowheads="1"/>
          </p:cNvSpPr>
          <p:nvPr/>
        </p:nvSpPr>
        <p:spPr bwMode="auto">
          <a:xfrm>
            <a:off x="4245042" y="4379624"/>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5" name="Rectangle 191"/>
          <p:cNvSpPr>
            <a:spLocks noChangeArrowheads="1"/>
          </p:cNvSpPr>
          <p:nvPr/>
        </p:nvSpPr>
        <p:spPr bwMode="auto">
          <a:xfrm>
            <a:off x="4245042" y="4552939"/>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6" name="Rectangle 192"/>
          <p:cNvSpPr>
            <a:spLocks noChangeArrowheads="1"/>
          </p:cNvSpPr>
          <p:nvPr/>
        </p:nvSpPr>
        <p:spPr bwMode="auto">
          <a:xfrm>
            <a:off x="4245042" y="4726251"/>
            <a:ext cx="460734" cy="958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7" name="Rectangle 193"/>
          <p:cNvSpPr>
            <a:spLocks noChangeArrowheads="1"/>
          </p:cNvSpPr>
          <p:nvPr/>
        </p:nvSpPr>
        <p:spPr bwMode="auto">
          <a:xfrm>
            <a:off x="4245042" y="4896333"/>
            <a:ext cx="460734" cy="9903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1063" name="Group 1062"/>
          <p:cNvGrpSpPr/>
          <p:nvPr/>
        </p:nvGrpSpPr>
        <p:grpSpPr>
          <a:xfrm>
            <a:off x="10203716" y="1928480"/>
            <a:ext cx="758917" cy="3146549"/>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1064" name="Group 1063"/>
          <p:cNvGrpSpPr/>
          <p:nvPr/>
        </p:nvGrpSpPr>
        <p:grpSpPr>
          <a:xfrm>
            <a:off x="8615909" y="2168698"/>
            <a:ext cx="762147" cy="2868818"/>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1041" name="Rectangle 207"/>
          <p:cNvSpPr>
            <a:spLocks noChangeArrowheads="1"/>
          </p:cNvSpPr>
          <p:nvPr/>
        </p:nvSpPr>
        <p:spPr bwMode="auto">
          <a:xfrm>
            <a:off x="6361401" y="4285970"/>
            <a:ext cx="929001" cy="741695"/>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2" name="Freeform 208"/>
          <p:cNvSpPr>
            <a:spLocks/>
          </p:cNvSpPr>
          <p:nvPr/>
        </p:nvSpPr>
        <p:spPr bwMode="auto">
          <a:xfrm>
            <a:off x="6896411" y="2931761"/>
            <a:ext cx="787981" cy="209590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3" name="Freeform 209"/>
          <p:cNvSpPr>
            <a:spLocks/>
          </p:cNvSpPr>
          <p:nvPr/>
        </p:nvSpPr>
        <p:spPr bwMode="auto">
          <a:xfrm>
            <a:off x="6361401" y="4296736"/>
            <a:ext cx="535010" cy="730930"/>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4" name="Rectangle 210"/>
          <p:cNvSpPr>
            <a:spLocks noChangeArrowheads="1"/>
          </p:cNvSpPr>
          <p:nvPr/>
        </p:nvSpPr>
        <p:spPr bwMode="auto">
          <a:xfrm>
            <a:off x="6995445"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5" name="Rectangle 211"/>
          <p:cNvSpPr>
            <a:spLocks noChangeArrowheads="1"/>
          </p:cNvSpPr>
          <p:nvPr/>
        </p:nvSpPr>
        <p:spPr bwMode="auto">
          <a:xfrm>
            <a:off x="7165530"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6" name="Rectangle 212"/>
          <p:cNvSpPr>
            <a:spLocks noChangeArrowheads="1"/>
          </p:cNvSpPr>
          <p:nvPr/>
        </p:nvSpPr>
        <p:spPr bwMode="auto">
          <a:xfrm>
            <a:off x="7335613" y="3086773"/>
            <a:ext cx="77507" cy="1485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7" name="Rectangle 213"/>
          <p:cNvSpPr>
            <a:spLocks noChangeArrowheads="1"/>
          </p:cNvSpPr>
          <p:nvPr/>
        </p:nvSpPr>
        <p:spPr bwMode="auto">
          <a:xfrm>
            <a:off x="7506774" y="3086773"/>
            <a:ext cx="76430" cy="1485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8" name="Rectangle 214"/>
          <p:cNvSpPr>
            <a:spLocks noChangeArrowheads="1"/>
          </p:cNvSpPr>
          <p:nvPr/>
        </p:nvSpPr>
        <p:spPr bwMode="auto">
          <a:xfrm>
            <a:off x="6995445"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49" name="Rectangle 215"/>
          <p:cNvSpPr>
            <a:spLocks noChangeArrowheads="1"/>
          </p:cNvSpPr>
          <p:nvPr/>
        </p:nvSpPr>
        <p:spPr bwMode="auto">
          <a:xfrm>
            <a:off x="7165530" y="331068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0" name="Rectangle 216"/>
          <p:cNvSpPr>
            <a:spLocks noChangeArrowheads="1"/>
          </p:cNvSpPr>
          <p:nvPr/>
        </p:nvSpPr>
        <p:spPr bwMode="auto">
          <a:xfrm>
            <a:off x="7335613" y="331068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1" name="Rectangle 217"/>
          <p:cNvSpPr>
            <a:spLocks noChangeArrowheads="1"/>
          </p:cNvSpPr>
          <p:nvPr/>
        </p:nvSpPr>
        <p:spPr bwMode="auto">
          <a:xfrm>
            <a:off x="7506774" y="331068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2" name="Rectangle 218"/>
          <p:cNvSpPr>
            <a:spLocks noChangeArrowheads="1"/>
          </p:cNvSpPr>
          <p:nvPr/>
        </p:nvSpPr>
        <p:spPr bwMode="auto">
          <a:xfrm>
            <a:off x="6995445" y="3531358"/>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3" name="Rectangle 219"/>
          <p:cNvSpPr>
            <a:spLocks noChangeArrowheads="1"/>
          </p:cNvSpPr>
          <p:nvPr/>
        </p:nvSpPr>
        <p:spPr bwMode="auto">
          <a:xfrm>
            <a:off x="7165530"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4" name="Rectangle 220"/>
          <p:cNvSpPr>
            <a:spLocks noChangeArrowheads="1"/>
          </p:cNvSpPr>
          <p:nvPr/>
        </p:nvSpPr>
        <p:spPr bwMode="auto">
          <a:xfrm>
            <a:off x="7335613" y="3531358"/>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5" name="Rectangle 221"/>
          <p:cNvSpPr>
            <a:spLocks noChangeArrowheads="1"/>
          </p:cNvSpPr>
          <p:nvPr/>
        </p:nvSpPr>
        <p:spPr bwMode="auto">
          <a:xfrm>
            <a:off x="7506774" y="3531358"/>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6" name="Rectangle 222"/>
          <p:cNvSpPr>
            <a:spLocks noChangeArrowheads="1"/>
          </p:cNvSpPr>
          <p:nvPr/>
        </p:nvSpPr>
        <p:spPr bwMode="auto">
          <a:xfrm>
            <a:off x="6995445"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7" name="Rectangle 223"/>
          <p:cNvSpPr>
            <a:spLocks noChangeArrowheads="1"/>
          </p:cNvSpPr>
          <p:nvPr/>
        </p:nvSpPr>
        <p:spPr bwMode="auto">
          <a:xfrm>
            <a:off x="7165530"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8" name="Rectangle 224"/>
          <p:cNvSpPr>
            <a:spLocks noChangeArrowheads="1"/>
          </p:cNvSpPr>
          <p:nvPr/>
        </p:nvSpPr>
        <p:spPr bwMode="auto">
          <a:xfrm>
            <a:off x="7335613" y="375526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59" name="Rectangle 225"/>
          <p:cNvSpPr>
            <a:spLocks noChangeArrowheads="1"/>
          </p:cNvSpPr>
          <p:nvPr/>
        </p:nvSpPr>
        <p:spPr bwMode="auto">
          <a:xfrm>
            <a:off x="7506774" y="375526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0" name="Rectangle 226"/>
          <p:cNvSpPr>
            <a:spLocks noChangeArrowheads="1"/>
          </p:cNvSpPr>
          <p:nvPr/>
        </p:nvSpPr>
        <p:spPr bwMode="auto">
          <a:xfrm>
            <a:off x="6995445" y="3977021"/>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 name="Rectangle 228"/>
          <p:cNvSpPr>
            <a:spLocks noChangeArrowheads="1"/>
          </p:cNvSpPr>
          <p:nvPr/>
        </p:nvSpPr>
        <p:spPr bwMode="auto">
          <a:xfrm>
            <a:off x="7165530" y="3977021"/>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 name="Rectangle 229"/>
          <p:cNvSpPr>
            <a:spLocks noChangeArrowheads="1"/>
          </p:cNvSpPr>
          <p:nvPr/>
        </p:nvSpPr>
        <p:spPr bwMode="auto">
          <a:xfrm>
            <a:off x="7335613" y="3977021"/>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2" name="Rectangle 230"/>
          <p:cNvSpPr>
            <a:spLocks noChangeArrowheads="1"/>
          </p:cNvSpPr>
          <p:nvPr/>
        </p:nvSpPr>
        <p:spPr bwMode="auto">
          <a:xfrm>
            <a:off x="7506774" y="3977021"/>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3" name="Rectangle 231"/>
          <p:cNvSpPr>
            <a:spLocks noChangeArrowheads="1"/>
          </p:cNvSpPr>
          <p:nvPr/>
        </p:nvSpPr>
        <p:spPr bwMode="auto">
          <a:xfrm>
            <a:off x="6995446" y="4197699"/>
            <a:ext cx="76430"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4" name="Rectangle 232"/>
          <p:cNvSpPr>
            <a:spLocks noChangeArrowheads="1"/>
          </p:cNvSpPr>
          <p:nvPr/>
        </p:nvSpPr>
        <p:spPr bwMode="auto">
          <a:xfrm>
            <a:off x="7165530" y="4197699"/>
            <a:ext cx="77507" cy="14963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5" name="Rectangle 233"/>
          <p:cNvSpPr>
            <a:spLocks noChangeArrowheads="1"/>
          </p:cNvSpPr>
          <p:nvPr/>
        </p:nvSpPr>
        <p:spPr bwMode="auto">
          <a:xfrm>
            <a:off x="7335613" y="4197699"/>
            <a:ext cx="77507"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6" name="Rectangle 234"/>
          <p:cNvSpPr>
            <a:spLocks noChangeArrowheads="1"/>
          </p:cNvSpPr>
          <p:nvPr/>
        </p:nvSpPr>
        <p:spPr bwMode="auto">
          <a:xfrm>
            <a:off x="7506774" y="4197699"/>
            <a:ext cx="76430" cy="1496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7" name="Rectangle 235"/>
          <p:cNvSpPr>
            <a:spLocks noChangeArrowheads="1"/>
          </p:cNvSpPr>
          <p:nvPr/>
        </p:nvSpPr>
        <p:spPr bwMode="auto">
          <a:xfrm>
            <a:off x="6995446" y="4421607"/>
            <a:ext cx="76430"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8" name="Rectangle 236"/>
          <p:cNvSpPr>
            <a:spLocks noChangeArrowheads="1"/>
          </p:cNvSpPr>
          <p:nvPr/>
        </p:nvSpPr>
        <p:spPr bwMode="auto">
          <a:xfrm>
            <a:off x="7165530"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99" name="Rectangle 237"/>
          <p:cNvSpPr>
            <a:spLocks noChangeArrowheads="1"/>
          </p:cNvSpPr>
          <p:nvPr/>
        </p:nvSpPr>
        <p:spPr bwMode="auto">
          <a:xfrm>
            <a:off x="7335613"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0" name="Rectangle 238"/>
          <p:cNvSpPr>
            <a:spLocks noChangeArrowheads="1"/>
          </p:cNvSpPr>
          <p:nvPr/>
        </p:nvSpPr>
        <p:spPr bwMode="auto">
          <a:xfrm>
            <a:off x="7506774"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1" name="Rectangle 239"/>
          <p:cNvSpPr>
            <a:spLocks noChangeArrowheads="1"/>
          </p:cNvSpPr>
          <p:nvPr/>
        </p:nvSpPr>
        <p:spPr bwMode="auto">
          <a:xfrm>
            <a:off x="6417377" y="4421607"/>
            <a:ext cx="77507" cy="1474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2" name="Rectangle 240"/>
          <p:cNvSpPr>
            <a:spLocks noChangeArrowheads="1"/>
          </p:cNvSpPr>
          <p:nvPr/>
        </p:nvSpPr>
        <p:spPr bwMode="auto">
          <a:xfrm>
            <a:off x="6587461" y="4421607"/>
            <a:ext cx="77507"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3" name="Rectangle 241"/>
          <p:cNvSpPr>
            <a:spLocks noChangeArrowheads="1"/>
          </p:cNvSpPr>
          <p:nvPr/>
        </p:nvSpPr>
        <p:spPr bwMode="auto">
          <a:xfrm>
            <a:off x="6758621" y="4421607"/>
            <a:ext cx="76430" cy="1474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4" name="Rectangle 242"/>
          <p:cNvSpPr>
            <a:spLocks noChangeArrowheads="1"/>
          </p:cNvSpPr>
          <p:nvPr/>
        </p:nvSpPr>
        <p:spPr bwMode="auto">
          <a:xfrm>
            <a:off x="6417377"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5" name="Rectangle 243"/>
          <p:cNvSpPr>
            <a:spLocks noChangeArrowheads="1"/>
          </p:cNvSpPr>
          <p:nvPr/>
        </p:nvSpPr>
        <p:spPr bwMode="auto">
          <a:xfrm>
            <a:off x="6587461" y="4643362"/>
            <a:ext cx="77507" cy="146402"/>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6" name="Rectangle 244"/>
          <p:cNvSpPr>
            <a:spLocks noChangeArrowheads="1"/>
          </p:cNvSpPr>
          <p:nvPr/>
        </p:nvSpPr>
        <p:spPr bwMode="auto">
          <a:xfrm>
            <a:off x="6758621"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07" name="Rectangle 245"/>
          <p:cNvSpPr>
            <a:spLocks noChangeArrowheads="1"/>
          </p:cNvSpPr>
          <p:nvPr/>
        </p:nvSpPr>
        <p:spPr bwMode="auto">
          <a:xfrm>
            <a:off x="6995446" y="4643362"/>
            <a:ext cx="76430"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1" name="Rectangle 246"/>
          <p:cNvSpPr>
            <a:spLocks noChangeArrowheads="1"/>
          </p:cNvSpPr>
          <p:nvPr/>
        </p:nvSpPr>
        <p:spPr bwMode="auto">
          <a:xfrm>
            <a:off x="7165530" y="4643362"/>
            <a:ext cx="77507"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5" name="Rectangle 247"/>
          <p:cNvSpPr>
            <a:spLocks noChangeArrowheads="1"/>
          </p:cNvSpPr>
          <p:nvPr/>
        </p:nvSpPr>
        <p:spPr bwMode="auto">
          <a:xfrm>
            <a:off x="7335613" y="4643362"/>
            <a:ext cx="77507" cy="1464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6" name="Rectangle 248"/>
          <p:cNvSpPr>
            <a:spLocks noChangeArrowheads="1"/>
          </p:cNvSpPr>
          <p:nvPr/>
        </p:nvSpPr>
        <p:spPr bwMode="auto">
          <a:xfrm>
            <a:off x="7506774" y="4643362"/>
            <a:ext cx="76430" cy="1464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7" name="Rectangle 249"/>
          <p:cNvSpPr>
            <a:spLocks noChangeArrowheads="1"/>
          </p:cNvSpPr>
          <p:nvPr/>
        </p:nvSpPr>
        <p:spPr bwMode="auto">
          <a:xfrm>
            <a:off x="7335613" y="2787513"/>
            <a:ext cx="247591" cy="144249"/>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8" name="Rectangle 250"/>
          <p:cNvSpPr>
            <a:spLocks noChangeArrowheads="1"/>
          </p:cNvSpPr>
          <p:nvPr/>
        </p:nvSpPr>
        <p:spPr bwMode="auto">
          <a:xfrm>
            <a:off x="7071875" y="2694932"/>
            <a:ext cx="50595" cy="23682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pic>
        <p:nvPicPr>
          <p:cNvPr id="906" name="Picture 905"/>
          <p:cNvPicPr>
            <a:picLocks noChangeAspect="1"/>
          </p:cNvPicPr>
          <p:nvPr/>
        </p:nvPicPr>
        <p:blipFill>
          <a:blip r:embed="rId6"/>
          <a:stretch>
            <a:fillRect/>
          </a:stretch>
        </p:blipFill>
        <p:spPr>
          <a:xfrm>
            <a:off x="8121695" y="3350481"/>
            <a:ext cx="663389" cy="1784970"/>
          </a:xfrm>
          <a:prstGeom prst="rect">
            <a:avLst/>
          </a:prstGeom>
        </p:spPr>
      </p:pic>
      <p:grpSp>
        <p:nvGrpSpPr>
          <p:cNvPr id="1065" name="Group 253"/>
          <p:cNvGrpSpPr>
            <a:grpSpLocks noChangeAspect="1"/>
          </p:cNvGrpSpPr>
          <p:nvPr/>
        </p:nvGrpSpPr>
        <p:grpSpPr bwMode="auto">
          <a:xfrm>
            <a:off x="10602231" y="3681846"/>
            <a:ext cx="1307388" cy="1439079"/>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pic>
        <p:nvPicPr>
          <p:cNvPr id="948" name="Picture 947"/>
          <p:cNvPicPr>
            <a:picLocks noChangeAspect="1"/>
          </p:cNvPicPr>
          <p:nvPr/>
        </p:nvPicPr>
        <p:blipFill>
          <a:blip r:embed="rId7"/>
          <a:stretch>
            <a:fillRect/>
          </a:stretch>
        </p:blipFill>
        <p:spPr>
          <a:xfrm>
            <a:off x="5566263" y="2646491"/>
            <a:ext cx="924321" cy="2358609"/>
          </a:xfrm>
          <a:prstGeom prst="rect">
            <a:avLst/>
          </a:prstGeom>
        </p:spPr>
      </p:pic>
      <p:pic>
        <p:nvPicPr>
          <p:cNvPr id="952" name="Picture 951"/>
          <p:cNvPicPr>
            <a:picLocks noChangeAspect="1"/>
          </p:cNvPicPr>
          <p:nvPr/>
        </p:nvPicPr>
        <p:blipFill>
          <a:blip r:embed="rId8"/>
          <a:stretch>
            <a:fillRect/>
          </a:stretch>
        </p:blipFill>
        <p:spPr>
          <a:xfrm>
            <a:off x="2248172" y="3712034"/>
            <a:ext cx="1076795" cy="1304286"/>
          </a:xfrm>
          <a:prstGeom prst="rect">
            <a:avLst/>
          </a:prstGeom>
        </p:spPr>
      </p:pic>
      <p:sp>
        <p:nvSpPr>
          <p:cNvPr id="1009" name="Chord 1008"/>
          <p:cNvSpPr/>
          <p:nvPr/>
        </p:nvSpPr>
        <p:spPr bwMode="auto">
          <a:xfrm rot="5400000">
            <a:off x="5362598" y="3007122"/>
            <a:ext cx="4528667" cy="596191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443956" y="3498806"/>
            <a:ext cx="3615368" cy="4759567"/>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76411" y="3245718"/>
            <a:ext cx="4528667" cy="596191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99736" algn="l"/>
              </a:tabLst>
            </a:pPr>
            <a:r>
              <a:rPr lang="en-US" dirty="0">
                <a:gradFill>
                  <a:gsLst>
                    <a:gs pos="2917">
                      <a:schemeClr val="tx1"/>
                    </a:gs>
                    <a:gs pos="30000">
                      <a:schemeClr val="tx1"/>
                    </a:gs>
                  </a:gsLst>
                  <a:lin ang="5400000" scaled="0"/>
                </a:gradFill>
              </a:rPr>
              <a:t>Opportunity</a:t>
            </a:r>
          </a:p>
        </p:txBody>
      </p:sp>
      <p:sp>
        <p:nvSpPr>
          <p:cNvPr id="746" name="Freeform 858"/>
          <p:cNvSpPr>
            <a:spLocks/>
          </p:cNvSpPr>
          <p:nvPr/>
        </p:nvSpPr>
        <p:spPr bwMode="auto">
          <a:xfrm>
            <a:off x="9501152" y="4113072"/>
            <a:ext cx="82504" cy="863129"/>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5" name="Rectangle 887"/>
          <p:cNvSpPr>
            <a:spLocks noChangeArrowheads="1"/>
          </p:cNvSpPr>
          <p:nvPr/>
        </p:nvSpPr>
        <p:spPr bwMode="auto">
          <a:xfrm>
            <a:off x="8334973" y="4852445"/>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6" name="Rectangle 888"/>
          <p:cNvSpPr>
            <a:spLocks noChangeArrowheads="1"/>
          </p:cNvSpPr>
          <p:nvPr/>
        </p:nvSpPr>
        <p:spPr bwMode="auto">
          <a:xfrm>
            <a:off x="8334973" y="4990483"/>
            <a:ext cx="1110646"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7" name="Rectangle 889"/>
          <p:cNvSpPr>
            <a:spLocks noChangeArrowheads="1"/>
          </p:cNvSpPr>
          <p:nvPr/>
        </p:nvSpPr>
        <p:spPr bwMode="auto">
          <a:xfrm>
            <a:off x="8334974"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8" name="Rectangle 890"/>
          <p:cNvSpPr>
            <a:spLocks noChangeArrowheads="1"/>
          </p:cNvSpPr>
          <p:nvPr/>
        </p:nvSpPr>
        <p:spPr bwMode="auto">
          <a:xfrm>
            <a:off x="8409546"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9" name="Rectangle 891"/>
          <p:cNvSpPr>
            <a:spLocks noChangeArrowheads="1"/>
          </p:cNvSpPr>
          <p:nvPr/>
        </p:nvSpPr>
        <p:spPr bwMode="auto">
          <a:xfrm>
            <a:off x="932186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0" name="Rectangle 892"/>
          <p:cNvSpPr>
            <a:spLocks noChangeArrowheads="1"/>
          </p:cNvSpPr>
          <p:nvPr/>
        </p:nvSpPr>
        <p:spPr bwMode="auto">
          <a:xfrm>
            <a:off x="9398021"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1" name="Rectangle 893"/>
          <p:cNvSpPr>
            <a:spLocks noChangeArrowheads="1"/>
          </p:cNvSpPr>
          <p:nvPr/>
        </p:nvSpPr>
        <p:spPr bwMode="auto">
          <a:xfrm>
            <a:off x="8334973" y="5188812"/>
            <a:ext cx="1110646"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2" name="Rectangle 894"/>
          <p:cNvSpPr>
            <a:spLocks noChangeArrowheads="1"/>
          </p:cNvSpPr>
          <p:nvPr/>
        </p:nvSpPr>
        <p:spPr bwMode="auto">
          <a:xfrm>
            <a:off x="1434691" y="4852445"/>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3" name="Rectangle 895"/>
          <p:cNvSpPr>
            <a:spLocks noChangeArrowheads="1"/>
          </p:cNvSpPr>
          <p:nvPr/>
        </p:nvSpPr>
        <p:spPr bwMode="auto">
          <a:xfrm>
            <a:off x="1434691" y="4990483"/>
            <a:ext cx="1112232" cy="8885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4" name="Rectangle 896"/>
          <p:cNvSpPr>
            <a:spLocks noChangeArrowheads="1"/>
          </p:cNvSpPr>
          <p:nvPr/>
        </p:nvSpPr>
        <p:spPr bwMode="auto">
          <a:xfrm>
            <a:off x="1434693" y="5203091"/>
            <a:ext cx="47599"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5" name="Rectangle 897"/>
          <p:cNvSpPr>
            <a:spLocks noChangeArrowheads="1"/>
          </p:cNvSpPr>
          <p:nvPr/>
        </p:nvSpPr>
        <p:spPr bwMode="auto">
          <a:xfrm>
            <a:off x="1514022" y="4866723"/>
            <a:ext cx="44425"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6" name="Rectangle 898"/>
          <p:cNvSpPr>
            <a:spLocks noChangeArrowheads="1"/>
          </p:cNvSpPr>
          <p:nvPr/>
        </p:nvSpPr>
        <p:spPr bwMode="auto">
          <a:xfrm>
            <a:off x="2423168" y="4866723"/>
            <a:ext cx="47599" cy="53311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7" name="Rectangle 899"/>
          <p:cNvSpPr>
            <a:spLocks noChangeArrowheads="1"/>
          </p:cNvSpPr>
          <p:nvPr/>
        </p:nvSpPr>
        <p:spPr bwMode="auto">
          <a:xfrm>
            <a:off x="2502499" y="5203091"/>
            <a:ext cx="44425" cy="2744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8" name="Rectangle 900"/>
          <p:cNvSpPr>
            <a:spLocks noChangeArrowheads="1"/>
          </p:cNvSpPr>
          <p:nvPr/>
        </p:nvSpPr>
        <p:spPr bwMode="auto">
          <a:xfrm>
            <a:off x="1434691" y="5188812"/>
            <a:ext cx="1112232" cy="93611"/>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9" name="Oval 901"/>
          <p:cNvSpPr>
            <a:spLocks noChangeArrowheads="1"/>
          </p:cNvSpPr>
          <p:nvPr/>
        </p:nvSpPr>
        <p:spPr bwMode="auto">
          <a:xfrm>
            <a:off x="8273094" y="4378039"/>
            <a:ext cx="103132"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0" name="Freeform 902"/>
          <p:cNvSpPr>
            <a:spLocks noEditPoints="1"/>
          </p:cNvSpPr>
          <p:nvPr/>
        </p:nvSpPr>
        <p:spPr bwMode="auto">
          <a:xfrm>
            <a:off x="8114431" y="4048019"/>
            <a:ext cx="306221" cy="1434320"/>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1" name="Oval 903"/>
          <p:cNvSpPr>
            <a:spLocks noChangeArrowheads="1"/>
          </p:cNvSpPr>
          <p:nvPr/>
        </p:nvSpPr>
        <p:spPr bwMode="auto">
          <a:xfrm>
            <a:off x="1293483" y="4378039"/>
            <a:ext cx="99959" cy="999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2" name="Freeform 904"/>
          <p:cNvSpPr>
            <a:spLocks noEditPoints="1"/>
          </p:cNvSpPr>
          <p:nvPr/>
        </p:nvSpPr>
        <p:spPr bwMode="auto">
          <a:xfrm>
            <a:off x="1133231" y="4048019"/>
            <a:ext cx="304633" cy="1434320"/>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3" name="Freeform 905"/>
          <p:cNvSpPr>
            <a:spLocks/>
          </p:cNvSpPr>
          <p:nvPr/>
        </p:nvSpPr>
        <p:spPr bwMode="auto">
          <a:xfrm>
            <a:off x="2772227" y="5234825"/>
            <a:ext cx="271316" cy="23640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4" name="Freeform 906"/>
          <p:cNvSpPr>
            <a:spLocks/>
          </p:cNvSpPr>
          <p:nvPr/>
        </p:nvSpPr>
        <p:spPr bwMode="auto">
          <a:xfrm>
            <a:off x="2910262" y="5333194"/>
            <a:ext cx="268142" cy="138036"/>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5" name="Freeform 907"/>
          <p:cNvSpPr>
            <a:spLocks/>
          </p:cNvSpPr>
          <p:nvPr/>
        </p:nvSpPr>
        <p:spPr bwMode="auto">
          <a:xfrm>
            <a:off x="2577070" y="5395074"/>
            <a:ext cx="147557" cy="76159"/>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6" name="Freeform 908"/>
          <p:cNvSpPr>
            <a:spLocks/>
          </p:cNvSpPr>
          <p:nvPr/>
        </p:nvSpPr>
        <p:spPr bwMode="auto">
          <a:xfrm>
            <a:off x="2278783" y="4817538"/>
            <a:ext cx="82504" cy="17453"/>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7" name="Freeform 909"/>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8" name="Freeform 910"/>
          <p:cNvSpPr>
            <a:spLocks/>
          </p:cNvSpPr>
          <p:nvPr/>
        </p:nvSpPr>
        <p:spPr bwMode="auto">
          <a:xfrm>
            <a:off x="2391436" y="4822298"/>
            <a:ext cx="28559" cy="26972"/>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9" name="Freeform 911"/>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0" name="Freeform 912"/>
          <p:cNvSpPr>
            <a:spLocks/>
          </p:cNvSpPr>
          <p:nvPr/>
        </p:nvSpPr>
        <p:spPr bwMode="auto">
          <a:xfrm>
            <a:off x="2405713" y="4822298"/>
            <a:ext cx="26973" cy="26972"/>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1" name="Freeform 913"/>
          <p:cNvSpPr>
            <a:spLocks/>
          </p:cNvSpPr>
          <p:nvPr/>
        </p:nvSpPr>
        <p:spPr bwMode="auto">
          <a:xfrm>
            <a:off x="2405713"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2" name="Freeform 914"/>
          <p:cNvSpPr>
            <a:spLocks/>
          </p:cNvSpPr>
          <p:nvPr/>
        </p:nvSpPr>
        <p:spPr bwMode="auto">
          <a:xfrm>
            <a:off x="2419995" y="4846098"/>
            <a:ext cx="23801" cy="6347"/>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3" name="Freeform 915"/>
          <p:cNvSpPr>
            <a:spLocks/>
          </p:cNvSpPr>
          <p:nvPr/>
        </p:nvSpPr>
        <p:spPr bwMode="auto">
          <a:xfrm>
            <a:off x="2340663" y="4701713"/>
            <a:ext cx="123759" cy="126931"/>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4" name="Freeform 916"/>
          <p:cNvSpPr>
            <a:spLocks/>
          </p:cNvSpPr>
          <p:nvPr/>
        </p:nvSpPr>
        <p:spPr bwMode="auto">
          <a:xfrm>
            <a:off x="2340662" y="4739795"/>
            <a:ext cx="88851" cy="85678"/>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5" name="Oval 917"/>
          <p:cNvSpPr>
            <a:spLocks noChangeArrowheads="1"/>
          </p:cNvSpPr>
          <p:nvPr/>
        </p:nvSpPr>
        <p:spPr bwMode="auto">
          <a:xfrm>
            <a:off x="2437446" y="4731861"/>
            <a:ext cx="6347" cy="7933"/>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6" name="Freeform 918"/>
          <p:cNvSpPr>
            <a:spLocks/>
          </p:cNvSpPr>
          <p:nvPr/>
        </p:nvSpPr>
        <p:spPr bwMode="auto">
          <a:xfrm>
            <a:off x="2405713" y="4822299"/>
            <a:ext cx="11108" cy="9520"/>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7" name="Freeform 919"/>
          <p:cNvSpPr>
            <a:spLocks/>
          </p:cNvSpPr>
          <p:nvPr/>
        </p:nvSpPr>
        <p:spPr bwMode="auto">
          <a:xfrm>
            <a:off x="2391435" y="4822298"/>
            <a:ext cx="11108" cy="1269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2" name="AutoShape 921"/>
          <p:cNvSpPr>
            <a:spLocks noChangeAspect="1" noChangeArrowheads="1" noTextEdit="1"/>
          </p:cNvSpPr>
          <p:nvPr/>
        </p:nvSpPr>
        <p:spPr bwMode="auto">
          <a:xfrm>
            <a:off x="98583" y="5456759"/>
            <a:ext cx="12456683" cy="161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3" name="Rectangle 923"/>
          <p:cNvSpPr>
            <a:spLocks noChangeArrowheads="1"/>
          </p:cNvSpPr>
          <p:nvPr/>
        </p:nvSpPr>
        <p:spPr bwMode="auto">
          <a:xfrm>
            <a:off x="-58190" y="5482145"/>
            <a:ext cx="12618216" cy="1592983"/>
          </a:xfrm>
          <a:prstGeom prst="rect">
            <a:avLst/>
          </a:prstGeom>
          <a:solidFill>
            <a:srgbClr val="5E5E5E"/>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14" name="Rectangle 924"/>
          <p:cNvSpPr>
            <a:spLocks noChangeArrowheads="1"/>
          </p:cNvSpPr>
          <p:nvPr/>
        </p:nvSpPr>
        <p:spPr bwMode="auto">
          <a:xfrm flipV="1">
            <a:off x="-509258" y="5505944"/>
            <a:ext cx="13069283" cy="46610"/>
          </a:xfrm>
          <a:prstGeom prst="rect">
            <a:avLst/>
          </a:prstGeom>
          <a:solidFill>
            <a:schemeClr val="tx1"/>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451" name="Group 450"/>
          <p:cNvGrpSpPr/>
          <p:nvPr/>
        </p:nvGrpSpPr>
        <p:grpSpPr>
          <a:xfrm>
            <a:off x="2507259" y="4649012"/>
            <a:ext cx="640888" cy="2004067"/>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29" name="Group 328"/>
          <p:cNvGrpSpPr/>
          <p:nvPr/>
        </p:nvGrpSpPr>
        <p:grpSpPr>
          <a:xfrm>
            <a:off x="761583" y="4462480"/>
            <a:ext cx="797515" cy="2225929"/>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3" name="Group 2"/>
          <p:cNvGrpSpPr/>
          <p:nvPr/>
        </p:nvGrpSpPr>
        <p:grpSpPr>
          <a:xfrm flipH="1">
            <a:off x="9050064" y="4491627"/>
            <a:ext cx="600028" cy="1034041"/>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
        <p:nvSpPr>
          <p:cNvPr id="524" name="AutoShape 445"/>
          <p:cNvSpPr>
            <a:spLocks noChangeAspect="1" noChangeArrowheads="1" noTextEdit="1"/>
          </p:cNvSpPr>
          <p:nvPr/>
        </p:nvSpPr>
        <p:spPr bwMode="auto">
          <a:xfrm>
            <a:off x="4805892" y="10653309"/>
            <a:ext cx="688600" cy="256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666" name="Group 665"/>
          <p:cNvGrpSpPr/>
          <p:nvPr/>
        </p:nvGrpSpPr>
        <p:grpSpPr>
          <a:xfrm>
            <a:off x="1695433" y="4578272"/>
            <a:ext cx="340122" cy="998481"/>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717" name="Group 716"/>
          <p:cNvGrpSpPr/>
          <p:nvPr/>
        </p:nvGrpSpPr>
        <p:grpSpPr>
          <a:xfrm>
            <a:off x="8497004" y="4600628"/>
            <a:ext cx="1750061" cy="1783377"/>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26" name="Group 25"/>
          <p:cNvGrpSpPr/>
          <p:nvPr/>
        </p:nvGrpSpPr>
        <p:grpSpPr>
          <a:xfrm>
            <a:off x="10333920" y="4582816"/>
            <a:ext cx="383744" cy="1854553"/>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grpSp>
        <p:nvGrpSpPr>
          <p:cNvPr id="755" name="Group 754"/>
          <p:cNvGrpSpPr/>
          <p:nvPr/>
        </p:nvGrpSpPr>
        <p:grpSpPr>
          <a:xfrm>
            <a:off x="11431946" y="4573703"/>
            <a:ext cx="461827" cy="1516372"/>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19" name="Group 918"/>
          <p:cNvGrpSpPr/>
          <p:nvPr/>
        </p:nvGrpSpPr>
        <p:grpSpPr>
          <a:xfrm>
            <a:off x="3543048" y="3273567"/>
            <a:ext cx="5350384" cy="1473699"/>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931858"/>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390" tIns="45695" rIns="91390" bIns="45695" numCol="1" anchor="t" anchorCtr="0" compatLnSpc="1">
              <a:prstTxWarp prst="textNoShape">
                <a:avLst/>
              </a:prstTxWarp>
            </a:bodyPr>
            <a:lstStyle/>
            <a:p>
              <a:pPr defTabSz="932194">
                <a:defRPr/>
              </a:pPr>
              <a:endParaRPr lang="en-US" sz="1835" kern="0">
                <a:solidFill>
                  <a:srgbClr val="505050"/>
                </a:solidFill>
              </a:endParaRPr>
            </a:p>
          </p:txBody>
        </p:sp>
      </p:grpSp>
      <p:grpSp>
        <p:nvGrpSpPr>
          <p:cNvPr id="482" name="Group 481"/>
          <p:cNvGrpSpPr/>
          <p:nvPr/>
        </p:nvGrpSpPr>
        <p:grpSpPr>
          <a:xfrm>
            <a:off x="7143606" y="4561010"/>
            <a:ext cx="668199" cy="1274410"/>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928" name="Group 927"/>
          <p:cNvGrpSpPr/>
          <p:nvPr/>
        </p:nvGrpSpPr>
        <p:grpSpPr>
          <a:xfrm>
            <a:off x="9865306" y="681204"/>
            <a:ext cx="1827806" cy="1827806"/>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25" name="Rectangle 924"/>
            <p:cNvSpPr/>
            <p:nvPr/>
          </p:nvSpPr>
          <p:spPr>
            <a:xfrm>
              <a:off x="619886" y="1821808"/>
              <a:ext cx="1643845" cy="1225086"/>
            </a:xfrm>
            <a:prstGeom prst="rect">
              <a:avLst/>
            </a:prstGeom>
          </p:spPr>
          <p:txBody>
            <a:bodyPr wrap="square" lIns="0" rIns="0">
              <a:spAutoFit/>
            </a:bodyPr>
            <a:lstStyle/>
            <a:p>
              <a:pPr algn="ctr" defTabSz="895503">
                <a:lnSpc>
                  <a:spcPct val="80000"/>
                </a:lnSpc>
                <a:spcAft>
                  <a:spcPts val="586"/>
                </a:spcAft>
                <a:defRPr/>
              </a:pPr>
              <a:r>
                <a:rPr lang="en-US" sz="1835" kern="0" dirty="0">
                  <a:gradFill>
                    <a:gsLst>
                      <a:gs pos="2917">
                        <a:srgbClr val="505050"/>
                      </a:gs>
                      <a:gs pos="100000">
                        <a:srgbClr val="505050"/>
                      </a:gs>
                    </a:gsLst>
                    <a:lin ang="5400000" scaled="0"/>
                  </a:gradFill>
                </a:rPr>
                <a:t>Over </a:t>
              </a:r>
              <a:br>
                <a:rPr lang="en-US" sz="1835" kern="0" dirty="0">
                  <a:gradFill>
                    <a:gsLst>
                      <a:gs pos="2917">
                        <a:srgbClr val="505050"/>
                      </a:gs>
                      <a:gs pos="100000">
                        <a:srgbClr val="505050"/>
                      </a:gs>
                    </a:gsLst>
                    <a:lin ang="5400000" scaled="0"/>
                  </a:gradFill>
                </a:rPr>
              </a:br>
              <a:r>
                <a:rPr lang="en-US" sz="3497" kern="0" dirty="0">
                  <a:gradFill>
                    <a:gsLst>
                      <a:gs pos="2917">
                        <a:srgbClr val="DC3C00"/>
                      </a:gs>
                      <a:gs pos="100000">
                        <a:srgbClr val="DC3C00"/>
                      </a:gs>
                    </a:gsLst>
                    <a:lin ang="5400000" scaled="0"/>
                  </a:gradFill>
                </a:rPr>
                <a:t>4 trillion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emails sent </a:t>
              </a:r>
              <a:br>
                <a:rPr lang="en-US" sz="1835" kern="0" dirty="0">
                  <a:gradFill>
                    <a:gsLst>
                      <a:gs pos="2917">
                        <a:srgbClr val="505050"/>
                      </a:gs>
                      <a:gs pos="100000">
                        <a:srgbClr val="505050"/>
                      </a:gs>
                    </a:gsLst>
                    <a:lin ang="5400000" scaled="0"/>
                  </a:gradFill>
                </a:rPr>
              </a:br>
              <a:r>
                <a:rPr lang="en-US" sz="1835"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78534" y="1189085"/>
            <a:ext cx="1827806" cy="1827806"/>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6" name="Rectangle 965"/>
            <p:cNvSpPr/>
            <p:nvPr/>
          </p:nvSpPr>
          <p:spPr>
            <a:xfrm>
              <a:off x="2413775" y="1326760"/>
              <a:ext cx="1611530" cy="134732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100+ million </a:t>
              </a:r>
              <a:r>
                <a:rPr lang="en-US" sz="1598" kern="0" dirty="0">
                  <a:gradFill>
                    <a:gsLst>
                      <a:gs pos="2917">
                        <a:srgbClr val="505050"/>
                      </a:gs>
                      <a:gs pos="100000">
                        <a:srgbClr val="505050"/>
                      </a:gs>
                    </a:gsLst>
                    <a:lin ang="5400000" scaled="0"/>
                  </a:gradFill>
                </a:rPr>
                <a:t>downloads of </a:t>
              </a:r>
              <a:r>
                <a:rPr lang="en-US" sz="1598" kern="0">
                  <a:gradFill>
                    <a:gsLst>
                      <a:gs pos="2917">
                        <a:srgbClr val="505050"/>
                      </a:gs>
                      <a:gs pos="100000">
                        <a:srgbClr val="505050"/>
                      </a:gs>
                    </a:gsLst>
                    <a:lin ang="5400000" scaled="0"/>
                  </a:gradFill>
                </a:rPr>
                <a:t>mobile apps</a:t>
              </a:r>
              <a:endParaRPr lang="en-US" sz="1598" kern="0" dirty="0">
                <a:gradFill>
                  <a:gsLst>
                    <a:gs pos="2917">
                      <a:srgbClr val="505050"/>
                    </a:gs>
                    <a:gs pos="100000">
                      <a:srgbClr val="505050"/>
                    </a:gs>
                  </a:gsLst>
                  <a:lin ang="5400000" scaled="0"/>
                </a:gradFill>
              </a:endParaRPr>
            </a:p>
          </p:txBody>
        </p:sp>
      </p:grpSp>
      <p:grpSp>
        <p:nvGrpSpPr>
          <p:cNvPr id="8" name="Group 7"/>
          <p:cNvGrpSpPr/>
          <p:nvPr/>
        </p:nvGrpSpPr>
        <p:grpSpPr>
          <a:xfrm>
            <a:off x="7000805" y="669066"/>
            <a:ext cx="1827806" cy="1827806"/>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68" name="Rectangle 967"/>
            <p:cNvSpPr/>
            <p:nvPr/>
          </p:nvSpPr>
          <p:spPr>
            <a:xfrm>
              <a:off x="6973320" y="881728"/>
              <a:ext cx="1611530" cy="1298057"/>
            </a:xfrm>
            <a:prstGeom prst="rect">
              <a:avLst/>
            </a:prstGeom>
          </p:spPr>
          <p:txBody>
            <a:bodyPr wrap="square" lIns="0" rIns="0">
              <a:spAutoFit/>
            </a:bodyPr>
            <a:lstStyle/>
            <a:p>
              <a:pPr algn="ctr" defTabSz="895503">
                <a:lnSpc>
                  <a:spcPct val="80000"/>
                </a:lnSpc>
                <a:spcAft>
                  <a:spcPts val="586"/>
                </a:spcAft>
                <a:defRPr/>
              </a:pPr>
              <a:r>
                <a:rPr lang="en-US" sz="3497" kern="0" dirty="0">
                  <a:gradFill>
                    <a:gsLst>
                      <a:gs pos="2917">
                        <a:srgbClr val="DC3C00"/>
                      </a:gs>
                      <a:gs pos="100000">
                        <a:srgbClr val="DC3C00"/>
                      </a:gs>
                    </a:gsLst>
                    <a:lin ang="5400000" scaled="0"/>
                  </a:gradFill>
                </a:rPr>
                <a:t>850 million </a:t>
              </a:r>
              <a:r>
                <a:rPr lang="en-US" sz="1398"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805613" y="1369346"/>
            <a:ext cx="1642949" cy="159181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0" name="Rectangle 969"/>
            <p:cNvSpPr/>
            <p:nvPr/>
          </p:nvSpPr>
          <p:spPr>
            <a:xfrm>
              <a:off x="4710390" y="1486138"/>
              <a:ext cx="1611530" cy="1175410"/>
            </a:xfrm>
            <a:prstGeom prst="rect">
              <a:avLst/>
            </a:prstGeom>
          </p:spPr>
          <p:txBody>
            <a:bodyPr wrap="square" lIns="0" rIns="0">
              <a:spAutoFit/>
            </a:bodyPr>
            <a:lstStyle/>
            <a:p>
              <a:pPr algn="ctr" defTabSz="895503">
                <a:lnSpc>
                  <a:spcPct val="80000"/>
                </a:lnSpc>
                <a:defRPr/>
              </a:pPr>
              <a:r>
                <a:rPr lang="en-US" sz="2799" kern="0" dirty="0">
                  <a:gradFill>
                    <a:gsLst>
                      <a:gs pos="2917">
                        <a:srgbClr val="DC3C00"/>
                      </a:gs>
                      <a:gs pos="100000">
                        <a:srgbClr val="DC3C00"/>
                      </a:gs>
                    </a:gsLst>
                    <a:lin ang="5400000" scaled="0"/>
                  </a:gradFill>
                </a:rPr>
                <a:t>2–3</a:t>
              </a:r>
              <a:r>
                <a:rPr lang="en-US" sz="2799" kern="0" dirty="0">
                  <a:gradFill>
                    <a:gsLst>
                      <a:gs pos="2917">
                        <a:srgbClr val="505050"/>
                      </a:gs>
                      <a:gs pos="100000">
                        <a:srgbClr val="505050"/>
                      </a:gs>
                    </a:gsLst>
                    <a:lin ang="5400000" scaled="0"/>
                  </a:gradFill>
                </a:rPr>
                <a:t> </a:t>
              </a:r>
              <a:r>
                <a:rPr lang="en-US" sz="2399" kern="0" dirty="0">
                  <a:gradFill>
                    <a:gsLst>
                      <a:gs pos="2917">
                        <a:srgbClr val="DC3C00"/>
                      </a:gs>
                      <a:gs pos="100000">
                        <a:srgbClr val="DC3C00"/>
                      </a:gs>
                    </a:gsLst>
                    <a:lin ang="5400000" scaled="0"/>
                  </a:gradFill>
                </a:rPr>
                <a:t>hours/day</a:t>
              </a:r>
              <a:r>
                <a:rPr lang="en-US" sz="2799" kern="0" dirty="0">
                  <a:gradFill>
                    <a:gsLst>
                      <a:gs pos="2917">
                        <a:srgbClr val="505050"/>
                      </a:gs>
                      <a:gs pos="100000">
                        <a:srgbClr val="505050"/>
                      </a:gs>
                    </a:gsLst>
                    <a:lin ang="5400000" scaled="0"/>
                  </a:gradFill>
                </a:rPr>
                <a:t> </a:t>
              </a:r>
              <a:r>
                <a:rPr lang="en-US" sz="1598" kern="0" dirty="0">
                  <a:gradFill>
                    <a:gsLst>
                      <a:gs pos="2917">
                        <a:srgbClr val="505050"/>
                      </a:gs>
                      <a:gs pos="100000">
                        <a:srgbClr val="505050"/>
                      </a:gs>
                    </a:gsLst>
                    <a:lin ang="5400000" scaled="0"/>
                  </a:gradFill>
                </a:rPr>
                <a:t>spent in </a:t>
              </a:r>
              <a:br>
                <a:rPr lang="en-US" sz="1598"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Office add-ins</a:t>
              </a:r>
            </a:p>
          </p:txBody>
        </p:sp>
      </p:grpSp>
      <p:grpSp>
        <p:nvGrpSpPr>
          <p:cNvPr id="927" name="Group 926"/>
          <p:cNvGrpSpPr/>
          <p:nvPr/>
        </p:nvGrpSpPr>
        <p:grpSpPr>
          <a:xfrm>
            <a:off x="694598" y="2069808"/>
            <a:ext cx="1642949" cy="1510912"/>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73" name="Rectangle 972"/>
            <p:cNvSpPr/>
            <p:nvPr/>
          </p:nvSpPr>
          <p:spPr>
            <a:xfrm>
              <a:off x="9479153" y="1866851"/>
              <a:ext cx="1643845" cy="1173591"/>
            </a:xfrm>
            <a:prstGeom prst="rect">
              <a:avLst/>
            </a:prstGeom>
          </p:spPr>
          <p:txBody>
            <a:bodyPr wrap="square" lIns="0" rIns="0">
              <a:spAutoFit/>
            </a:bodyPr>
            <a:lstStyle/>
            <a:p>
              <a:pPr algn="ctr" defTabSz="895503">
                <a:lnSpc>
                  <a:spcPct val="80000"/>
                </a:lnSpc>
                <a:defRPr/>
              </a:pPr>
              <a:r>
                <a:rPr lang="en-US" sz="3497" kern="0" dirty="0">
                  <a:gradFill>
                    <a:gsLst>
                      <a:gs pos="2917">
                        <a:srgbClr val="DC3C00"/>
                      </a:gs>
                      <a:gs pos="100000">
                        <a:srgbClr val="DC3C00"/>
                      </a:gs>
                    </a:gsLst>
                    <a:lin ang="5400000" scaled="0"/>
                  </a:gradFill>
                </a:rPr>
                <a:t>1.2</a:t>
              </a:r>
              <a:br>
                <a:rPr lang="en-US" sz="3497" kern="0" dirty="0">
                  <a:gradFill>
                    <a:gsLst>
                      <a:gs pos="2917">
                        <a:srgbClr val="DC3C00"/>
                      </a:gs>
                      <a:gs pos="100000">
                        <a:srgbClr val="DC3C00"/>
                      </a:gs>
                    </a:gsLst>
                    <a:lin ang="5400000" scaled="0"/>
                  </a:gradFill>
                </a:rPr>
              </a:br>
              <a:r>
                <a:rPr lang="en-US" sz="2999" kern="0" dirty="0">
                  <a:gradFill>
                    <a:gsLst>
                      <a:gs pos="2917">
                        <a:srgbClr val="DC3C00"/>
                      </a:gs>
                      <a:gs pos="100000">
                        <a:srgbClr val="DC3C00"/>
                      </a:gs>
                    </a:gsLst>
                    <a:lin ang="5400000" scaled="0"/>
                  </a:gradFill>
                </a:rPr>
                <a:t>billion+</a:t>
              </a:r>
              <a:r>
                <a:rPr lang="en-US" sz="3497" kern="0" dirty="0">
                  <a:gradFill>
                    <a:gsLst>
                      <a:gs pos="2917">
                        <a:srgbClr val="DC3C00"/>
                      </a:gs>
                      <a:gs pos="100000">
                        <a:srgbClr val="DC3C00"/>
                      </a:gs>
                    </a:gsLst>
                    <a:lin ang="5400000" scaled="0"/>
                  </a:gradFill>
                </a:rPr>
                <a:t> </a:t>
              </a:r>
              <a:r>
                <a:rPr lang="en-US" sz="1598" kern="0" dirty="0">
                  <a:gradFill>
                    <a:gsLst>
                      <a:gs pos="2917">
                        <a:srgbClr val="505050"/>
                      </a:gs>
                      <a:gs pos="100000">
                        <a:srgbClr val="505050"/>
                      </a:gs>
                    </a:gsLst>
                    <a:lin ang="5400000" scaled="0"/>
                  </a:gradFill>
                </a:rPr>
                <a:t>users</a:t>
              </a:r>
            </a:p>
          </p:txBody>
        </p:sp>
      </p:grpSp>
      <p:grpSp>
        <p:nvGrpSpPr>
          <p:cNvPr id="979" name="Group 978"/>
          <p:cNvGrpSpPr/>
          <p:nvPr/>
        </p:nvGrpSpPr>
        <p:grpSpPr>
          <a:xfrm>
            <a:off x="9066200" y="2461827"/>
            <a:ext cx="1435998" cy="1435998"/>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b" anchorCtr="0"/>
            <a:lstStyle/>
            <a:p>
              <a:pPr algn="ctr" defTabSz="895503">
                <a:lnSpc>
                  <a:spcPct val="90000"/>
                </a:lnSpc>
                <a:spcAft>
                  <a:spcPts val="586"/>
                </a:spcAft>
                <a:defRPr/>
              </a:pPr>
              <a:endParaRPr lang="en-US" sz="800" kern="0" dirty="0">
                <a:solidFill>
                  <a:srgbClr val="505050"/>
                </a:solidFill>
              </a:endParaRPr>
            </a:p>
          </p:txBody>
        </p:sp>
        <p:sp>
          <p:nvSpPr>
            <p:cNvPr id="981" name="Rectangle 980"/>
            <p:cNvSpPr/>
            <p:nvPr/>
          </p:nvSpPr>
          <p:spPr>
            <a:xfrm>
              <a:off x="610164" y="1773209"/>
              <a:ext cx="1643844" cy="1270598"/>
            </a:xfrm>
            <a:prstGeom prst="rect">
              <a:avLst/>
            </a:prstGeom>
          </p:spPr>
          <p:txBody>
            <a:bodyPr wrap="square" lIns="0" rIns="0">
              <a:spAutoFit/>
            </a:bodyPr>
            <a:lstStyle/>
            <a:p>
              <a:pPr algn="ctr" defTabSz="895503">
                <a:lnSpc>
                  <a:spcPct val="80000"/>
                </a:lnSpc>
                <a:spcAft>
                  <a:spcPts val="586"/>
                </a:spcAft>
                <a:defRPr/>
              </a:pPr>
              <a:r>
                <a:rPr lang="en-US" sz="2799" kern="0" dirty="0">
                  <a:gradFill>
                    <a:gsLst>
                      <a:gs pos="2917">
                        <a:srgbClr val="DC3C00"/>
                      </a:gs>
                      <a:gs pos="100000">
                        <a:srgbClr val="DC3C00"/>
                      </a:gs>
                    </a:gsLst>
                    <a:lin ang="5400000" scaled="0"/>
                  </a:gradFill>
                </a:rPr>
                <a:t>470+ PB </a:t>
              </a:r>
              <a:br>
                <a:rPr lang="en-US" sz="1835" kern="0" dirty="0">
                  <a:gradFill>
                    <a:gsLst>
                      <a:gs pos="2917">
                        <a:srgbClr val="505050"/>
                      </a:gs>
                      <a:gs pos="100000">
                        <a:srgbClr val="505050"/>
                      </a:gs>
                    </a:gsLst>
                    <a:lin ang="5400000" scaled="0"/>
                  </a:gradFill>
                </a:rPr>
              </a:br>
              <a:r>
                <a:rPr lang="en-US" sz="1598"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774023" y="4655390"/>
            <a:ext cx="553876" cy="1506926"/>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449" name="Group 448"/>
          <p:cNvGrpSpPr/>
          <p:nvPr/>
        </p:nvGrpSpPr>
        <p:grpSpPr>
          <a:xfrm>
            <a:off x="4132089" y="4445443"/>
            <a:ext cx="1134369" cy="21210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grpSp>
        <p:nvGrpSpPr>
          <p:cNvPr id="618" name="Group 617"/>
          <p:cNvGrpSpPr/>
          <p:nvPr/>
        </p:nvGrpSpPr>
        <p:grpSpPr>
          <a:xfrm>
            <a:off x="5459128" y="4541172"/>
            <a:ext cx="1960898" cy="230904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390" tIns="45695" rIns="91390" bIns="45695" numCol="1" anchor="t" anchorCtr="0" compatLnSpc="1">
              <a:prstTxWarp prst="textNoShape">
                <a:avLst/>
              </a:prstTxWarp>
            </a:bodyPr>
            <a:lstStyle/>
            <a:p>
              <a:endParaRPr lang="en-US" sz="1835">
                <a:solidFill>
                  <a:srgbClr val="404040"/>
                </a:solidFill>
              </a:endParaRPr>
            </a:p>
          </p:txBody>
        </p:sp>
      </p:grpSp>
    </p:spTree>
    <p:extLst>
      <p:ext uri="{BB962C8B-B14F-4D97-AF65-F5344CB8AC3E}">
        <p14:creationId xmlns:p14="http://schemas.microsoft.com/office/powerpoint/2010/main" val="24662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432905" y="6513886"/>
            <a:ext cx="1576871" cy="36815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2" name="Rectangle 451"/>
          <p:cNvSpPr/>
          <p:nvPr/>
        </p:nvSpPr>
        <p:spPr bwMode="auto">
          <a:xfrm>
            <a:off x="6225044" y="2096065"/>
            <a:ext cx="5936768"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51" name="Rectangle 450"/>
          <p:cNvSpPr/>
          <p:nvPr/>
        </p:nvSpPr>
        <p:spPr bwMode="auto">
          <a:xfrm>
            <a:off x="248465" y="2096065"/>
            <a:ext cx="5895507" cy="4600311"/>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Developer vision</a:t>
            </a:r>
          </a:p>
        </p:txBody>
      </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64650" y="3684512"/>
            <a:ext cx="5260219" cy="2762754"/>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875" y="5896656"/>
            <a:ext cx="495593"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6" name="Rectangle 465"/>
          <p:cNvSpPr/>
          <p:nvPr/>
        </p:nvSpPr>
        <p:spPr bwMode="auto">
          <a:xfrm>
            <a:off x="2906700" y="4359930"/>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94111" y="4630443"/>
            <a:ext cx="426857" cy="2405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4065205" y="5181258"/>
            <a:ext cx="852075"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a:solidFill>
                <a:srgbClr val="000000"/>
              </a:solidFill>
            </a:endParaRPr>
          </a:p>
        </p:txBody>
      </p:sp>
      <p:sp>
        <p:nvSpPr>
          <p:cNvPr id="469" name="Rectangle 468"/>
          <p:cNvSpPr/>
          <p:nvPr/>
        </p:nvSpPr>
        <p:spPr bwMode="auto">
          <a:xfrm flipH="1">
            <a:off x="1795924" y="5459049"/>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51754" y="5739486"/>
            <a:ext cx="92293" cy="48614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80386" y="5834588"/>
            <a:ext cx="215412" cy="15794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7009776"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157435" y="3260877"/>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dirty="0">
              <a:gradFill>
                <a:gsLst>
                  <a:gs pos="50427">
                    <a:srgbClr val="FFFFFF"/>
                  </a:gs>
                  <a:gs pos="30000">
                    <a:srgbClr val="FFFFFF"/>
                  </a:gs>
                </a:gsLst>
                <a:lin ang="5400000" scaled="0"/>
              </a:gradFill>
            </a:endParaRPr>
          </a:p>
        </p:txBody>
      </p:sp>
      <p:sp>
        <p:nvSpPr>
          <p:cNvPr id="474" name="Oval 473"/>
          <p:cNvSpPr/>
          <p:nvPr/>
        </p:nvSpPr>
        <p:spPr bwMode="auto">
          <a:xfrm>
            <a:off x="8236777"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428293" y="3168150"/>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6" name="Oval 475"/>
          <p:cNvSpPr/>
          <p:nvPr/>
        </p:nvSpPr>
        <p:spPr bwMode="auto">
          <a:xfrm>
            <a:off x="9463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595281" y="3213766"/>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78" name="Oval 477"/>
          <p:cNvSpPr/>
          <p:nvPr/>
        </p:nvSpPr>
        <p:spPr bwMode="auto">
          <a:xfrm>
            <a:off x="10690779" y="3040247"/>
            <a:ext cx="852803" cy="85280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839368" y="3224459"/>
            <a:ext cx="555627" cy="484383"/>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82" name="Group 481"/>
          <p:cNvGrpSpPr/>
          <p:nvPr/>
        </p:nvGrpSpPr>
        <p:grpSpPr>
          <a:xfrm>
            <a:off x="10384780" y="5380141"/>
            <a:ext cx="1343841" cy="1061629"/>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021" y="5128284"/>
            <a:ext cx="899209" cy="1313486"/>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5158" y="3902369"/>
            <a:ext cx="1056849"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nvGrpSpPr>
          <p:cNvPr id="495" name="Group 494"/>
          <p:cNvGrpSpPr/>
          <p:nvPr/>
        </p:nvGrpSpPr>
        <p:grpSpPr>
          <a:xfrm>
            <a:off x="8536231" y="3947646"/>
            <a:ext cx="874872" cy="708793"/>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498" name="Group 497"/>
          <p:cNvGrpSpPr/>
          <p:nvPr/>
        </p:nvGrpSpPr>
        <p:grpSpPr>
          <a:xfrm>
            <a:off x="9411100" y="3947646"/>
            <a:ext cx="606028" cy="715654"/>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1" name="Group 500"/>
          <p:cNvGrpSpPr/>
          <p:nvPr/>
        </p:nvGrpSpPr>
        <p:grpSpPr>
          <a:xfrm>
            <a:off x="8398065" y="4590676"/>
            <a:ext cx="1330913" cy="1851093"/>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890260" y="3947646"/>
            <a:ext cx="453842" cy="1444021"/>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grpSp>
        <p:nvGrpSpPr>
          <p:cNvPr id="507" name="Group 506"/>
          <p:cNvGrpSpPr/>
          <p:nvPr/>
        </p:nvGrpSpPr>
        <p:grpSpPr>
          <a:xfrm>
            <a:off x="7245037" y="3947646"/>
            <a:ext cx="382434" cy="181293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a:solidFill>
                  <a:srgbClr val="404040"/>
                </a:solidFill>
              </a:endParaRPr>
            </a:p>
          </p:txBody>
        </p:sp>
      </p:grpSp>
    </p:spTree>
    <p:extLst>
      <p:ext uri="{BB962C8B-B14F-4D97-AF65-F5344CB8AC3E}">
        <p14:creationId xmlns:p14="http://schemas.microsoft.com/office/powerpoint/2010/main" val="38681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283"/>
                                        </p:tgtEl>
                                        <p:attrNameLst>
                                          <p:attrName>style.visibility</p:attrName>
                                        </p:attrNameLst>
                                      </p:cBhvr>
                                      <p:to>
                                        <p:strVal val="visible"/>
                                      </p:to>
                                    </p:set>
                                    <p:anim calcmode="lin" valueType="num">
                                      <p:cBhvr additive="base">
                                        <p:cTn id="12" dur="640" fill="hold"/>
                                        <p:tgtEl>
                                          <p:spTgt spid="283"/>
                                        </p:tgtEl>
                                        <p:attrNameLst>
                                          <p:attrName>ppt_x</p:attrName>
                                        </p:attrNameLst>
                                      </p:cBhvr>
                                      <p:tavLst>
                                        <p:tav tm="0">
                                          <p:val>
                                            <p:strVal val="1+#ppt_w/2"/>
                                          </p:val>
                                        </p:tav>
                                        <p:tav tm="100000">
                                          <p:val>
                                            <p:strVal val="#ppt_x"/>
                                          </p:val>
                                        </p:tav>
                                      </p:tavLst>
                                    </p:anim>
                                    <p:anim calcmode="lin" valueType="num">
                                      <p:cBhvr additive="base">
                                        <p:cTn id="13"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anim calcmode="lin" valueType="num">
                                      <p:cBhvr>
                                        <p:cTn id="19" dur="500" fill="hold"/>
                                        <p:tgtEl>
                                          <p:spTgt spid="465"/>
                                        </p:tgtEl>
                                        <p:attrNameLst>
                                          <p:attrName>ppt_x</p:attrName>
                                        </p:attrNameLst>
                                      </p:cBhvr>
                                      <p:tavLst>
                                        <p:tav tm="0">
                                          <p:val>
                                            <p:strVal val="#ppt_x"/>
                                          </p:val>
                                        </p:tav>
                                        <p:tav tm="100000">
                                          <p:val>
                                            <p:strVal val="#ppt_x"/>
                                          </p:val>
                                        </p:tav>
                                      </p:tavLst>
                                    </p:anim>
                                    <p:anim calcmode="lin" valueType="num">
                                      <p:cBhvr>
                                        <p:cTn id="20" dur="500" fill="hold"/>
                                        <p:tgtEl>
                                          <p:spTgt spid="46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500"/>
                                        <p:tgtEl>
                                          <p:spTgt spid="466"/>
                                        </p:tgtEl>
                                      </p:cBhvr>
                                    </p:animEffect>
                                    <p:anim calcmode="lin" valueType="num">
                                      <p:cBhvr>
                                        <p:cTn id="25" dur="500" fill="hold"/>
                                        <p:tgtEl>
                                          <p:spTgt spid="466"/>
                                        </p:tgtEl>
                                        <p:attrNameLst>
                                          <p:attrName>ppt_x</p:attrName>
                                        </p:attrNameLst>
                                      </p:cBhvr>
                                      <p:tavLst>
                                        <p:tav tm="0">
                                          <p:val>
                                            <p:strVal val="#ppt_x"/>
                                          </p:val>
                                        </p:tav>
                                        <p:tav tm="100000">
                                          <p:val>
                                            <p:strVal val="#ppt_x"/>
                                          </p:val>
                                        </p:tav>
                                      </p:tavLst>
                                    </p:anim>
                                    <p:anim calcmode="lin" valueType="num">
                                      <p:cBhvr>
                                        <p:cTn id="26" dur="500" fill="hold"/>
                                        <p:tgtEl>
                                          <p:spTgt spid="46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67"/>
                                        </p:tgtEl>
                                        <p:attrNameLst>
                                          <p:attrName>style.visibility</p:attrName>
                                        </p:attrNameLst>
                                      </p:cBhvr>
                                      <p:to>
                                        <p:strVal val="visible"/>
                                      </p:to>
                                    </p:set>
                                    <p:animEffect transition="in" filter="fade">
                                      <p:cBhvr>
                                        <p:cTn id="30" dur="500"/>
                                        <p:tgtEl>
                                          <p:spTgt spid="467"/>
                                        </p:tgtEl>
                                      </p:cBhvr>
                                    </p:animEffect>
                                    <p:anim calcmode="lin" valueType="num">
                                      <p:cBhvr>
                                        <p:cTn id="31" dur="500" fill="hold"/>
                                        <p:tgtEl>
                                          <p:spTgt spid="467"/>
                                        </p:tgtEl>
                                        <p:attrNameLst>
                                          <p:attrName>ppt_x</p:attrName>
                                        </p:attrNameLst>
                                      </p:cBhvr>
                                      <p:tavLst>
                                        <p:tav tm="0">
                                          <p:val>
                                            <p:strVal val="#ppt_x"/>
                                          </p:val>
                                        </p:tav>
                                        <p:tav tm="100000">
                                          <p:val>
                                            <p:strVal val="#ppt_x"/>
                                          </p:val>
                                        </p:tav>
                                      </p:tavLst>
                                    </p:anim>
                                    <p:anim calcmode="lin" valueType="num">
                                      <p:cBhvr>
                                        <p:cTn id="32" dur="500" fill="hold"/>
                                        <p:tgtEl>
                                          <p:spTgt spid="46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anim calcmode="lin" valueType="num">
                                      <p:cBhvr>
                                        <p:cTn id="37" dur="500" fill="hold"/>
                                        <p:tgtEl>
                                          <p:spTgt spid="468"/>
                                        </p:tgtEl>
                                        <p:attrNameLst>
                                          <p:attrName>ppt_x</p:attrName>
                                        </p:attrNameLst>
                                      </p:cBhvr>
                                      <p:tavLst>
                                        <p:tav tm="0">
                                          <p:val>
                                            <p:strVal val="#ppt_x"/>
                                          </p:val>
                                        </p:tav>
                                        <p:tav tm="100000">
                                          <p:val>
                                            <p:strVal val="#ppt_x"/>
                                          </p:val>
                                        </p:tav>
                                      </p:tavLst>
                                    </p:anim>
                                    <p:anim calcmode="lin" valueType="num">
                                      <p:cBhvr>
                                        <p:cTn id="38" dur="500" fill="hold"/>
                                        <p:tgtEl>
                                          <p:spTgt spid="46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9"/>
                                        </p:tgtEl>
                                        <p:attrNameLst>
                                          <p:attrName>style.visibility</p:attrName>
                                        </p:attrNameLst>
                                      </p:cBhvr>
                                      <p:to>
                                        <p:strVal val="visible"/>
                                      </p:to>
                                    </p:set>
                                    <p:animEffect transition="in" filter="fade">
                                      <p:cBhvr>
                                        <p:cTn id="42" dur="500"/>
                                        <p:tgtEl>
                                          <p:spTgt spid="469"/>
                                        </p:tgtEl>
                                      </p:cBhvr>
                                    </p:animEffect>
                                    <p:anim calcmode="lin" valueType="num">
                                      <p:cBhvr>
                                        <p:cTn id="43" dur="500" fill="hold"/>
                                        <p:tgtEl>
                                          <p:spTgt spid="469"/>
                                        </p:tgtEl>
                                        <p:attrNameLst>
                                          <p:attrName>ppt_x</p:attrName>
                                        </p:attrNameLst>
                                      </p:cBhvr>
                                      <p:tavLst>
                                        <p:tav tm="0">
                                          <p:val>
                                            <p:strVal val="#ppt_x"/>
                                          </p:val>
                                        </p:tav>
                                        <p:tav tm="100000">
                                          <p:val>
                                            <p:strVal val="#ppt_x"/>
                                          </p:val>
                                        </p:tav>
                                      </p:tavLst>
                                    </p:anim>
                                    <p:anim calcmode="lin" valueType="num">
                                      <p:cBhvr>
                                        <p:cTn id="44" dur="500" fill="hold"/>
                                        <p:tgtEl>
                                          <p:spTgt spid="4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fade">
                                      <p:cBhvr>
                                        <p:cTn id="48" dur="500"/>
                                        <p:tgtEl>
                                          <p:spTgt spid="470"/>
                                        </p:tgtEl>
                                      </p:cBhvr>
                                    </p:animEffect>
                                    <p:anim calcmode="lin" valueType="num">
                                      <p:cBhvr>
                                        <p:cTn id="49" dur="500" fill="hold"/>
                                        <p:tgtEl>
                                          <p:spTgt spid="470"/>
                                        </p:tgtEl>
                                        <p:attrNameLst>
                                          <p:attrName>ppt_x</p:attrName>
                                        </p:attrNameLst>
                                      </p:cBhvr>
                                      <p:tavLst>
                                        <p:tav tm="0">
                                          <p:val>
                                            <p:strVal val="#ppt_x"/>
                                          </p:val>
                                        </p:tav>
                                        <p:tav tm="100000">
                                          <p:val>
                                            <p:strVal val="#ppt_x"/>
                                          </p:val>
                                        </p:tav>
                                      </p:tavLst>
                                    </p:anim>
                                    <p:anim calcmode="lin" valueType="num">
                                      <p:cBhvr>
                                        <p:cTn id="50" dur="500" fill="hold"/>
                                        <p:tgtEl>
                                          <p:spTgt spid="47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71"/>
                                        </p:tgtEl>
                                        <p:attrNameLst>
                                          <p:attrName>style.visibility</p:attrName>
                                        </p:attrNameLst>
                                      </p:cBhvr>
                                      <p:to>
                                        <p:strVal val="visible"/>
                                      </p:to>
                                    </p:set>
                                    <p:animEffect transition="in" filter="fade">
                                      <p:cBhvr>
                                        <p:cTn id="54" dur="500"/>
                                        <p:tgtEl>
                                          <p:spTgt spid="471"/>
                                        </p:tgtEl>
                                      </p:cBhvr>
                                    </p:animEffect>
                                    <p:anim calcmode="lin" valueType="num">
                                      <p:cBhvr>
                                        <p:cTn id="55" dur="500" fill="hold"/>
                                        <p:tgtEl>
                                          <p:spTgt spid="471"/>
                                        </p:tgtEl>
                                        <p:attrNameLst>
                                          <p:attrName>ppt_x</p:attrName>
                                        </p:attrNameLst>
                                      </p:cBhvr>
                                      <p:tavLst>
                                        <p:tav tm="0">
                                          <p:val>
                                            <p:strVal val="#ppt_x"/>
                                          </p:val>
                                        </p:tav>
                                        <p:tav tm="100000">
                                          <p:val>
                                            <p:strVal val="#ppt_x"/>
                                          </p:val>
                                        </p:tav>
                                      </p:tavLst>
                                    </p:anim>
                                    <p:anim calcmode="lin" valueType="num">
                                      <p:cBhvr>
                                        <p:cTn id="56"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07"/>
                                        </p:tgtEl>
                                        <p:attrNameLst>
                                          <p:attrName>style.visibility</p:attrName>
                                        </p:attrNameLst>
                                      </p:cBhvr>
                                      <p:to>
                                        <p:strVal val="visible"/>
                                      </p:to>
                                    </p:set>
                                    <p:animEffect transition="in" filter="wipe(down)">
                                      <p:cBhvr>
                                        <p:cTn id="61" dur="1000"/>
                                        <p:tgtEl>
                                          <p:spTgt spid="507"/>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72"/>
                                        </p:tgtEl>
                                        <p:attrNameLst>
                                          <p:attrName>style.color</p:attrName>
                                        </p:attrNameLst>
                                      </p:cBhvr>
                                      <p:to>
                                        <a:srgbClr val="0078D7"/>
                                      </p:to>
                                    </p:animClr>
                                    <p:animClr clrSpc="rgb" dir="cw">
                                      <p:cBhvr>
                                        <p:cTn id="65" dur="500" fill="hold"/>
                                        <p:tgtEl>
                                          <p:spTgt spid="472"/>
                                        </p:tgtEl>
                                        <p:attrNameLst>
                                          <p:attrName>fillcolor</p:attrName>
                                        </p:attrNameLst>
                                      </p:cBhvr>
                                      <p:to>
                                        <a:srgbClr val="0078D7"/>
                                      </p:to>
                                    </p:animClr>
                                    <p:set>
                                      <p:cBhvr>
                                        <p:cTn id="66" dur="500" fill="hold"/>
                                        <p:tgtEl>
                                          <p:spTgt spid="472"/>
                                        </p:tgtEl>
                                        <p:attrNameLst>
                                          <p:attrName>fill.type</p:attrName>
                                        </p:attrNameLst>
                                      </p:cBhvr>
                                      <p:to>
                                        <p:strVal val="solid"/>
                                      </p:to>
                                    </p:set>
                                    <p:set>
                                      <p:cBhvr>
                                        <p:cTn id="67" dur="500" fill="hold"/>
                                        <p:tgtEl>
                                          <p:spTgt spid="472"/>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495"/>
                                        </p:tgtEl>
                                        <p:attrNameLst>
                                          <p:attrName>style.visibility</p:attrName>
                                        </p:attrNameLst>
                                      </p:cBhvr>
                                      <p:to>
                                        <p:strVal val="visible"/>
                                      </p:to>
                                    </p:set>
                                    <p:animEffect transition="in" filter="wipe(down)">
                                      <p:cBhvr>
                                        <p:cTn id="71" dur="600"/>
                                        <p:tgtEl>
                                          <p:spTgt spid="495"/>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74"/>
                                        </p:tgtEl>
                                        <p:attrNameLst>
                                          <p:attrName>style.color</p:attrName>
                                        </p:attrNameLst>
                                      </p:cBhvr>
                                      <p:to>
                                        <a:srgbClr val="FF8C00"/>
                                      </p:to>
                                    </p:animClr>
                                    <p:animClr clrSpc="rgb" dir="cw">
                                      <p:cBhvr>
                                        <p:cTn id="75" dur="500" fill="hold"/>
                                        <p:tgtEl>
                                          <p:spTgt spid="474"/>
                                        </p:tgtEl>
                                        <p:attrNameLst>
                                          <p:attrName>fillcolor</p:attrName>
                                        </p:attrNameLst>
                                      </p:cBhvr>
                                      <p:to>
                                        <a:srgbClr val="FF8C00"/>
                                      </p:to>
                                    </p:animClr>
                                    <p:set>
                                      <p:cBhvr>
                                        <p:cTn id="76" dur="500" fill="hold"/>
                                        <p:tgtEl>
                                          <p:spTgt spid="474"/>
                                        </p:tgtEl>
                                        <p:attrNameLst>
                                          <p:attrName>fill.type</p:attrName>
                                        </p:attrNameLst>
                                      </p:cBhvr>
                                      <p:to>
                                        <p:strVal val="solid"/>
                                      </p:to>
                                    </p:set>
                                    <p:set>
                                      <p:cBhvr>
                                        <p:cTn id="77" dur="500" fill="hold"/>
                                        <p:tgtEl>
                                          <p:spTgt spid="474"/>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498"/>
                                        </p:tgtEl>
                                        <p:attrNameLst>
                                          <p:attrName>style.visibility</p:attrName>
                                        </p:attrNameLst>
                                      </p:cBhvr>
                                      <p:to>
                                        <p:strVal val="visible"/>
                                      </p:to>
                                    </p:set>
                                    <p:animEffect transition="in" filter="wipe(down)">
                                      <p:cBhvr>
                                        <p:cTn id="81" dur="600"/>
                                        <p:tgtEl>
                                          <p:spTgt spid="498"/>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76"/>
                                        </p:tgtEl>
                                        <p:attrNameLst>
                                          <p:attrName>style.color</p:attrName>
                                        </p:attrNameLst>
                                      </p:cBhvr>
                                      <p:to>
                                        <a:srgbClr val="5C2D91"/>
                                      </p:to>
                                    </p:animClr>
                                    <p:animClr clrSpc="rgb" dir="cw">
                                      <p:cBhvr>
                                        <p:cTn id="85" dur="500" fill="hold"/>
                                        <p:tgtEl>
                                          <p:spTgt spid="476"/>
                                        </p:tgtEl>
                                        <p:attrNameLst>
                                          <p:attrName>fillcolor</p:attrName>
                                        </p:attrNameLst>
                                      </p:cBhvr>
                                      <p:to>
                                        <a:srgbClr val="5C2D91"/>
                                      </p:to>
                                    </p:animClr>
                                    <p:set>
                                      <p:cBhvr>
                                        <p:cTn id="86" dur="500" fill="hold"/>
                                        <p:tgtEl>
                                          <p:spTgt spid="476"/>
                                        </p:tgtEl>
                                        <p:attrNameLst>
                                          <p:attrName>fill.type</p:attrName>
                                        </p:attrNameLst>
                                      </p:cBhvr>
                                      <p:to>
                                        <p:strVal val="solid"/>
                                      </p:to>
                                    </p:set>
                                    <p:set>
                                      <p:cBhvr>
                                        <p:cTn id="87" dur="500" fill="hold"/>
                                        <p:tgtEl>
                                          <p:spTgt spid="476"/>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wipe(down)">
                                      <p:cBhvr>
                                        <p:cTn id="91" dur="1000"/>
                                        <p:tgtEl>
                                          <p:spTgt spid="504"/>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478"/>
                                        </p:tgtEl>
                                        <p:attrNameLst>
                                          <p:attrName>style.color</p:attrName>
                                        </p:attrNameLst>
                                      </p:cBhvr>
                                      <p:to>
                                        <a:srgbClr val="D83B01"/>
                                      </p:to>
                                    </p:animClr>
                                    <p:animClr clrSpc="rgb" dir="cw">
                                      <p:cBhvr>
                                        <p:cTn id="95" dur="500" fill="hold"/>
                                        <p:tgtEl>
                                          <p:spTgt spid="478"/>
                                        </p:tgtEl>
                                        <p:attrNameLst>
                                          <p:attrName>fillcolor</p:attrName>
                                        </p:attrNameLst>
                                      </p:cBhvr>
                                      <p:to>
                                        <a:srgbClr val="D83B01"/>
                                      </p:to>
                                    </p:animClr>
                                    <p:set>
                                      <p:cBhvr>
                                        <p:cTn id="96" dur="500" fill="hold"/>
                                        <p:tgtEl>
                                          <p:spTgt spid="478"/>
                                        </p:tgtEl>
                                        <p:attrNameLst>
                                          <p:attrName>fill.type</p:attrName>
                                        </p:attrNameLst>
                                      </p:cBhvr>
                                      <p:to>
                                        <p:strVal val="solid"/>
                                      </p:to>
                                    </p:set>
                                    <p:set>
                                      <p:cBhvr>
                                        <p:cTn id="97"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 name="Text Placeholder 3"/>
          <p:cNvSpPr>
            <a:spLocks noGrp="1"/>
          </p:cNvSpPr>
          <p:nvPr>
            <p:ph type="body" sz="quarter" idx="11"/>
          </p:nvPr>
        </p:nvSpPr>
        <p:spPr/>
        <p:txBody>
          <a:bodyPr/>
          <a:lstStyle/>
          <a:p>
            <a:r>
              <a:rPr lang="en-US"/>
              <a:t>Extend</a:t>
            </a:r>
            <a:br>
              <a:rPr lang="en-US"/>
            </a:br>
            <a:r>
              <a:rPr lang="en-US"/>
              <a:t>Office 365</a:t>
            </a:r>
            <a:endParaRPr lang="en-US" dirty="0"/>
          </a:p>
        </p:txBody>
      </p:sp>
      <p:sp>
        <p:nvSpPr>
          <p:cNvPr id="5" name="Text Placeholder 4"/>
          <p:cNvSpPr>
            <a:spLocks noGrp="1"/>
          </p:cNvSpPr>
          <p:nvPr>
            <p:ph type="body" sz="quarter" idx="12"/>
          </p:nvPr>
        </p:nvSpPr>
        <p:spPr/>
        <p:txBody>
          <a:bodyPr/>
          <a:lstStyle/>
          <a:p>
            <a:r>
              <a:rPr lang="en-US"/>
              <a:t>1</a:t>
            </a:r>
            <a:endParaRPr lang="en-US" dirty="0"/>
          </a:p>
        </p:txBody>
      </p:sp>
      <p:sp>
        <p:nvSpPr>
          <p:cNvPr id="9" name="Rectangle 8"/>
          <p:cNvSpPr/>
          <p:nvPr/>
        </p:nvSpPr>
        <p:spPr>
          <a:xfrm>
            <a:off x="7520682" y="3221625"/>
            <a:ext cx="3834201" cy="376554"/>
          </a:xfrm>
          <a:prstGeom prst="rect">
            <a:avLst/>
          </a:prstGeom>
        </p:spPr>
        <p:txBody>
          <a:bodyPr wrap="none">
            <a:spAutoFit/>
          </a:bodyPr>
          <a:lstStyle/>
          <a:p>
            <a:pPr defTabSz="932283"/>
            <a:r>
              <a:rPr lang="en-US" sz="1799" b="1" dirty="0">
                <a:gradFill>
                  <a:gsLst>
                    <a:gs pos="26496">
                      <a:schemeClr val="tx1"/>
                    </a:gs>
                    <a:gs pos="44000">
                      <a:schemeClr val="tx1"/>
                    </a:gs>
                  </a:gsLst>
                  <a:lin ang="5400000" scaled="0"/>
                </a:gradFill>
              </a:rPr>
              <a:t>OFFICE &amp; SHAREPOINT ADD-INS</a:t>
            </a:r>
            <a:endParaRPr lang="en-US" sz="1799" dirty="0">
              <a:gradFill>
                <a:gsLst>
                  <a:gs pos="26496">
                    <a:schemeClr val="tx1"/>
                  </a:gs>
                  <a:gs pos="44000">
                    <a:schemeClr val="tx1"/>
                  </a:gs>
                </a:gsLst>
                <a:lin ang="5400000" scaled="0"/>
              </a:gradFill>
            </a:endParaRPr>
          </a:p>
        </p:txBody>
      </p:sp>
    </p:spTree>
    <p:extLst>
      <p:ext uri="{BB962C8B-B14F-4D97-AF65-F5344CB8AC3E}">
        <p14:creationId xmlns:p14="http://schemas.microsoft.com/office/powerpoint/2010/main" val="64776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6496">
                      <a:schemeClr val="tx1"/>
                    </a:gs>
                    <a:gs pos="44000">
                      <a:schemeClr val="tx1"/>
                    </a:gs>
                  </a:gsLst>
                  <a:lin ang="5400000" scaled="0"/>
                </a:gradFill>
              </a:rPr>
              <a:t>Office add-ins</a:t>
            </a:r>
            <a:endParaRPr lang="en-US" dirty="0">
              <a:gradFill>
                <a:gsLst>
                  <a:gs pos="26496">
                    <a:schemeClr val="tx1"/>
                  </a:gs>
                  <a:gs pos="44000">
                    <a:schemeClr val="tx1"/>
                  </a:gs>
                </a:gsLst>
                <a:lin ang="5400000" scaled="0"/>
              </a:gradFill>
            </a:endParaRPr>
          </a:p>
        </p:txBody>
      </p:sp>
      <p:sp>
        <p:nvSpPr>
          <p:cNvPr id="4" name="Text Placeholder 3"/>
          <p:cNvSpPr>
            <a:spLocks noGrp="1"/>
          </p:cNvSpPr>
          <p:nvPr>
            <p:ph type="body" sz="quarter" idx="10"/>
          </p:nvPr>
        </p:nvSpPr>
        <p:spPr>
          <a:xfrm>
            <a:off x="277029" y="1212850"/>
            <a:ext cx="11882419" cy="4206308"/>
          </a:xfrm>
        </p:spPr>
        <p:txBody>
          <a:bodyPr/>
          <a:lstStyle/>
          <a:p>
            <a:pPr marL="582642" indent="-582642"/>
            <a:r>
              <a:rPr lang="en-US">
                <a:gradFill>
                  <a:gsLst>
                    <a:gs pos="26496">
                      <a:schemeClr val="tx1"/>
                    </a:gs>
                    <a:gs pos="44000">
                      <a:schemeClr val="tx1"/>
                    </a:gs>
                  </a:gsLst>
                  <a:lin ang="5400000" scaled="0"/>
                </a:gradFill>
              </a:rPr>
              <a:t>Built with web standards</a:t>
            </a:r>
          </a:p>
          <a:p>
            <a:pPr marL="582642" indent="-582642"/>
            <a:r>
              <a:rPr lang="en-US">
                <a:gradFill>
                  <a:gsLst>
                    <a:gs pos="26496">
                      <a:schemeClr val="tx1"/>
                    </a:gs>
                    <a:gs pos="44000">
                      <a:schemeClr val="tx1"/>
                    </a:gs>
                  </a:gsLst>
                  <a:lin ang="5400000" scaled="0"/>
                </a:gradFill>
              </a:rPr>
              <a:t>Office.js provides interop</a:t>
            </a:r>
          </a:p>
          <a:p>
            <a:pPr marL="582642" indent="-582642"/>
            <a:r>
              <a:rPr lang="en-US">
                <a:gradFill>
                  <a:gsLst>
                    <a:gs pos="26496">
                      <a:schemeClr val="tx1"/>
                    </a:gs>
                    <a:gs pos="44000">
                      <a:schemeClr val="tx1"/>
                    </a:gs>
                  </a:gsLst>
                  <a:lin ang="5400000" scaled="0"/>
                </a:gradFill>
              </a:rPr>
              <a:t>Hosted centrally</a:t>
            </a:r>
          </a:p>
          <a:p>
            <a:pPr marL="582642" indent="-582642"/>
            <a:r>
              <a:rPr lang="en-US">
                <a:gradFill>
                  <a:gsLst>
                    <a:gs pos="26496">
                      <a:schemeClr val="tx1"/>
                    </a:gs>
                    <a:gs pos="44000">
                      <a:schemeClr val="tx1"/>
                    </a:gs>
                  </a:gsLst>
                  <a:lin ang="5400000" scaled="0"/>
                </a:gradFill>
              </a:rPr>
              <a:t>Almost zero client footprint</a:t>
            </a:r>
          </a:p>
          <a:p>
            <a:pPr marL="582642" indent="-582642"/>
            <a:r>
              <a:rPr lang="en-US">
                <a:gradFill>
                  <a:gsLst>
                    <a:gs pos="26496">
                      <a:schemeClr val="tx1"/>
                    </a:gs>
                    <a:gs pos="44000">
                      <a:schemeClr val="tx1"/>
                    </a:gs>
                  </a:gsLst>
                  <a:lin ang="5400000" scaled="0"/>
                </a:gradFill>
              </a:rPr>
              <a:t>Runs where Office runs</a:t>
            </a:r>
          </a:p>
          <a:p>
            <a:pPr marL="582642" indent="-582642"/>
            <a:r>
              <a:rPr lang="en-US">
                <a:gradFill>
                  <a:gsLst>
                    <a:gs pos="26496">
                      <a:schemeClr val="tx1"/>
                    </a:gs>
                    <a:gs pos="44000">
                      <a:schemeClr val="tx1"/>
                    </a:gs>
                  </a:gsLst>
                  <a:lin ang="5400000" scaled="0"/>
                </a:gradFill>
              </a:rPr>
              <a:t>Discoverable marketplace</a:t>
            </a:r>
            <a:endParaRPr lang="en-US" dirty="0">
              <a:gradFill>
                <a:gsLst>
                  <a:gs pos="26496">
                    <a:schemeClr val="tx1"/>
                  </a:gs>
                  <a:gs pos="44000">
                    <a:schemeClr val="tx1"/>
                  </a:gs>
                </a:gsLst>
                <a:lin ang="5400000" scaled="0"/>
              </a:gradFill>
            </a:endParaRPr>
          </a:p>
        </p:txBody>
      </p:sp>
      <p:pic>
        <p:nvPicPr>
          <p:cNvPr id="3" name="OWA"/>
          <p:cNvPicPr>
            <a:picLocks noChangeAspect="1"/>
          </p:cNvPicPr>
          <p:nvPr/>
        </p:nvPicPr>
        <p:blipFill>
          <a:blip r:embed="rId3"/>
          <a:stretch>
            <a:fillRect/>
          </a:stretch>
        </p:blipFill>
        <p:spPr>
          <a:xfrm>
            <a:off x="3939131" y="1601815"/>
            <a:ext cx="5209796" cy="4359926"/>
          </a:xfrm>
          <a:prstGeom prst="rect">
            <a:avLst/>
          </a:prstGeom>
        </p:spPr>
      </p:pic>
      <p:grpSp>
        <p:nvGrpSpPr>
          <p:cNvPr id="11" name="iFrame"/>
          <p:cNvGrpSpPr/>
          <p:nvPr/>
        </p:nvGrpSpPr>
        <p:grpSpPr>
          <a:xfrm>
            <a:off x="9434204" y="3446329"/>
            <a:ext cx="2634750" cy="1919272"/>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6446" tIns="149157" rIns="186446" bIns="149157" rtlCol="0">
              <a:spAutoFit/>
            </a:bodyPr>
            <a:lstStyle/>
            <a:p>
              <a:pPr algn="ctr">
                <a:lnSpc>
                  <a:spcPct val="90000"/>
                </a:lnSpc>
                <a:spcAft>
                  <a:spcPts val="612"/>
                </a:spcAft>
              </a:pPr>
              <a:r>
                <a:rPr lang="en-US" sz="2447" dirty="0">
                  <a:solidFill>
                    <a:schemeClr val="bg1"/>
                  </a:solidFill>
                </a:rPr>
                <a:t>Browser Control</a:t>
              </a:r>
            </a:p>
            <a:p>
              <a:pPr algn="ctr">
                <a:lnSpc>
                  <a:spcPct val="90000"/>
                </a:lnSpc>
                <a:spcAft>
                  <a:spcPts val="612"/>
                </a:spcAft>
              </a:pPr>
              <a:r>
                <a:rPr lang="en-US" sz="2447" dirty="0">
                  <a:solidFill>
                    <a:schemeClr val="bg1"/>
                  </a:solidFill>
                </a:rPr>
                <a:t>or </a:t>
              </a:r>
              <a:r>
                <a:rPr lang="en-US" sz="2447" dirty="0" err="1">
                  <a:solidFill>
                    <a:schemeClr val="bg1"/>
                  </a:solidFill>
                </a:rPr>
                <a:t>iFrame</a:t>
              </a:r>
              <a:r>
                <a:rPr lang="en-US" sz="2447" dirty="0">
                  <a:solidFill>
                    <a:schemeClr val="bg1"/>
                  </a:solidFill>
                </a:rPr>
                <a:t> </a:t>
              </a:r>
            </a:p>
            <a:p>
              <a:pPr algn="ctr">
                <a:lnSpc>
                  <a:spcPct val="90000"/>
                </a:lnSpc>
                <a:spcAft>
                  <a:spcPts val="612"/>
                </a:spcAft>
              </a:pPr>
              <a:r>
                <a:rPr lang="en-US" sz="2447" dirty="0">
                  <a:solidFill>
                    <a:schemeClr val="bg1"/>
                  </a:solidFill>
                </a:rPr>
                <a:t>With HTML5, </a:t>
              </a:r>
            </a:p>
            <a:p>
              <a:pPr algn="ctr">
                <a:lnSpc>
                  <a:spcPct val="90000"/>
                </a:lnSpc>
                <a:spcAft>
                  <a:spcPts val="612"/>
                </a:spcAft>
              </a:pPr>
              <a:r>
                <a:rPr lang="en-US" sz="2447" dirty="0">
                  <a:solidFill>
                    <a:schemeClr val="bg1"/>
                  </a:solidFill>
                </a:rPr>
                <a:t>JavaScript, CSS</a:t>
              </a:r>
            </a:p>
          </p:txBody>
        </p:sp>
      </p:grpSp>
      <p:grpSp>
        <p:nvGrpSpPr>
          <p:cNvPr id="18" name="Manifest"/>
          <p:cNvGrpSpPr/>
          <p:nvPr/>
        </p:nvGrpSpPr>
        <p:grpSpPr>
          <a:xfrm>
            <a:off x="6928178" y="1577816"/>
            <a:ext cx="5510453" cy="4997165"/>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6446" tIns="149157" rIns="186446" bIns="149157" rtlCol="0">
              <a:spAutoFit/>
            </a:bodyPr>
            <a:lstStyle/>
            <a:p>
              <a:pPr>
                <a:lnSpc>
                  <a:spcPct val="90000"/>
                </a:lnSpc>
                <a:spcAft>
                  <a:spcPts val="612"/>
                </a:spcAft>
              </a:pPr>
              <a:r>
                <a:rPr lang="en-US" sz="1224" dirty="0">
                  <a:solidFill>
                    <a:schemeClr val="tx2">
                      <a:lumMod val="60000"/>
                      <a:lumOff val="40000"/>
                    </a:schemeClr>
                  </a:solidFill>
                </a:rPr>
                <a:t>&lt;?</a:t>
              </a:r>
              <a:r>
                <a:rPr lang="en-US" sz="1224" dirty="0">
                  <a:solidFill>
                    <a:srgbClr val="800000"/>
                  </a:solidFill>
                </a:rPr>
                <a:t>xml</a:t>
              </a:r>
              <a:r>
                <a:rPr lang="en-US" sz="1224" dirty="0"/>
                <a:t> </a:t>
              </a:r>
              <a:r>
                <a:rPr lang="en-US" sz="1224" dirty="0">
                  <a:solidFill>
                    <a:srgbClr val="FF0000"/>
                  </a:solidFill>
                </a:rPr>
                <a:t>version</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1.0</a:t>
              </a:r>
              <a:r>
                <a:rPr lang="en-US" sz="1224" dirty="0"/>
                <a:t>" </a:t>
              </a:r>
              <a:r>
                <a:rPr lang="en-US" sz="1224" dirty="0">
                  <a:solidFill>
                    <a:srgbClr val="FF0000"/>
                  </a:solidFill>
                </a:rPr>
                <a:t>encoding</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UTF-8</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MailApp</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r>
                <a:rPr lang="en-US" sz="1224" dirty="0"/>
                <a:t>1.0.0.0</a:t>
              </a:r>
              <a:r>
                <a:rPr lang="en-US" sz="1224" dirty="0">
                  <a:solidFill>
                    <a:schemeClr val="tx2">
                      <a:lumMod val="60000"/>
                      <a:lumOff val="40000"/>
                    </a:schemeClr>
                  </a:solidFill>
                </a:rPr>
                <a:t>&lt;/</a:t>
              </a:r>
              <a:r>
                <a:rPr lang="en-US" sz="1224" dirty="0">
                  <a:solidFill>
                    <a:srgbClr val="800000"/>
                  </a:solidFill>
                </a:rPr>
                <a:t>Version</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r>
                <a:rPr lang="en-US" sz="1224" dirty="0"/>
                <a:t>Salesforce.com</a:t>
              </a:r>
              <a:r>
                <a:rPr lang="en-US" sz="1224" dirty="0">
                  <a:solidFill>
                    <a:schemeClr val="tx2">
                      <a:lumMod val="60000"/>
                      <a:lumOff val="40000"/>
                    </a:schemeClr>
                  </a:solidFill>
                </a:rPr>
                <a:t>&lt;/</a:t>
              </a:r>
              <a:r>
                <a:rPr lang="en-US" sz="1224" dirty="0" err="1">
                  <a:solidFill>
                    <a:srgbClr val="800000"/>
                  </a:solidFill>
                </a:rPr>
                <a:t>ProviderName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r>
                <a:rPr lang="en-US" sz="1224" dirty="0" err="1"/>
                <a:t>en</a:t>
              </a:r>
              <a:r>
                <a:rPr lang="en-US" sz="1224" dirty="0"/>
                <a:t>-US</a:t>
              </a:r>
              <a:r>
                <a:rPr lang="en-US" sz="1224" dirty="0">
                  <a:solidFill>
                    <a:schemeClr val="tx2">
                      <a:lumMod val="60000"/>
                      <a:lumOff val="40000"/>
                    </a:schemeClr>
                  </a:solidFill>
                </a:rPr>
                <a:t>&lt;/</a:t>
              </a:r>
              <a:r>
                <a:rPr lang="en-US" sz="1224" dirty="0" err="1">
                  <a:solidFill>
                    <a:srgbClr val="800000"/>
                  </a:solidFill>
                </a:rPr>
                <a:t>DefaultLocale</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DisplayName</a:t>
              </a:r>
              <a:r>
                <a:rPr lang="en-US" sz="1224" dirty="0"/>
                <a:t> </a:t>
              </a:r>
              <a:r>
                <a:rPr lang="en-US" sz="1224" dirty="0" err="1">
                  <a:solidFill>
                    <a:srgbClr val="FF0000"/>
                  </a:solidFill>
                </a:rPr>
                <a:t>DefaultValue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Salesforce</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Capability</a:t>
              </a:r>
              <a:r>
                <a:rPr lang="en-US" sz="1224" dirty="0"/>
                <a:t> </a:t>
              </a:r>
              <a:r>
                <a:rPr lang="en-US" sz="1224" dirty="0">
                  <a:solidFill>
                    <a:srgbClr val="FF0000"/>
                  </a:solidFill>
                </a:rPr>
                <a:t>Name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Mailbox</a:t>
              </a:r>
              <a:r>
                <a:rPr lang="en-US" sz="1224" dirty="0"/>
                <a:t>" </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Capabilities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b="1" dirty="0">
                  <a:solidFill>
                    <a:schemeClr val="tx2">
                      <a:lumMod val="60000"/>
                      <a:lumOff val="40000"/>
                    </a:schemeClr>
                  </a:solidFill>
                </a:rPr>
                <a:t>&lt;</a:t>
              </a:r>
              <a:r>
                <a:rPr lang="en-US" sz="1224" b="1" dirty="0" err="1">
                  <a:solidFill>
                    <a:srgbClr val="800000"/>
                  </a:solidFill>
                </a:rPr>
                <a:t>SourceLocation</a:t>
              </a:r>
              <a:r>
                <a:rPr lang="en-US" sz="1224" b="1" dirty="0"/>
                <a:t> </a:t>
              </a:r>
              <a:r>
                <a:rPr lang="en-US" sz="1224" b="1" dirty="0" err="1">
                  <a:solidFill>
                    <a:srgbClr val="FF0000"/>
                  </a:solidFill>
                </a:rPr>
                <a:t>DefaultValue</a:t>
              </a:r>
              <a:r>
                <a:rPr lang="en-US" sz="1224" b="1" dirty="0">
                  <a:solidFill>
                    <a:schemeClr val="tx2">
                      <a:lumMod val="60000"/>
                      <a:lumOff val="40000"/>
                    </a:schemeClr>
                  </a:solidFill>
                </a:rPr>
                <a:t>=</a:t>
              </a:r>
              <a:r>
                <a:rPr lang="en-US" sz="1224" b="1" dirty="0"/>
                <a:t>“</a:t>
              </a:r>
              <a:r>
                <a:rPr lang="en-US" sz="1224" b="1" dirty="0">
                  <a:solidFill>
                    <a:schemeClr val="tx2">
                      <a:lumMod val="60000"/>
                      <a:lumOff val="40000"/>
                    </a:schemeClr>
                  </a:solidFill>
                </a:rPr>
                <a:t>https://salesforce.com/office</a:t>
              </a:r>
              <a:r>
                <a:rPr lang="en-US" sz="1224" b="1" dirty="0"/>
                <a:t>" </a:t>
              </a:r>
              <a:r>
                <a:rPr lang="en-US" sz="1224" b="1"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r>
                <a:rPr lang="en-US" sz="1224" dirty="0"/>
                <a:t>300</a:t>
              </a:r>
              <a:r>
                <a:rPr lang="en-US" sz="1224" dirty="0">
                  <a:solidFill>
                    <a:schemeClr val="tx2">
                      <a:lumMod val="60000"/>
                      <a:lumOff val="40000"/>
                    </a:schemeClr>
                  </a:solidFill>
                </a:rPr>
                <a:t>&lt;/</a:t>
              </a:r>
              <a:r>
                <a:rPr lang="en-US" sz="1224" dirty="0" err="1">
                  <a:solidFill>
                    <a:srgbClr val="800000"/>
                  </a:solidFill>
                </a:rPr>
                <a:t>RequestedHeight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err="1">
                  <a:solidFill>
                    <a:srgbClr val="800000"/>
                  </a:solidFill>
                </a:rPr>
                <a:t>DesktopSettings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r>
                <a:rPr lang="en-US" sz="1224" dirty="0" err="1"/>
                <a:t>ReadItem</a:t>
              </a:r>
              <a:r>
                <a:rPr lang="en-US" sz="1224" dirty="0">
                  <a:solidFill>
                    <a:schemeClr val="tx2">
                      <a:lumMod val="60000"/>
                      <a:lumOff val="40000"/>
                    </a:schemeClr>
                  </a:solidFill>
                </a:rPr>
                <a:t>&lt;/</a:t>
              </a:r>
              <a:r>
                <a:rPr lang="en-US" sz="1224" dirty="0">
                  <a:solidFill>
                    <a:srgbClr val="800000"/>
                  </a:solidFill>
                </a:rPr>
                <a:t>Permissions</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RuleCollection</a:t>
              </a:r>
              <a:r>
                <a:rPr lang="en-US" sz="1224" dirty="0"/>
                <a:t>" </a:t>
              </a:r>
              <a:r>
                <a:rPr lang="en-US" sz="1224" dirty="0">
                  <a:solidFill>
                    <a:srgbClr val="FF0000"/>
                  </a:solidFill>
                </a:rPr>
                <a:t>Mode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Or</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t>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Message</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 </a:t>
              </a:r>
              <a:r>
                <a:rPr lang="en-US" sz="1224" dirty="0" err="1">
                  <a:solidFill>
                    <a:srgbClr val="FF0000"/>
                  </a:solidFill>
                </a:rPr>
                <a:t>xsi:type</a:t>
              </a:r>
              <a:r>
                <a:rPr lang="en-US" sz="1224" dirty="0">
                  <a:solidFill>
                    <a:schemeClr val="tx2">
                      <a:lumMod val="60000"/>
                      <a:lumOff val="40000"/>
                    </a:schemeClr>
                  </a:solidFill>
                </a:rPr>
                <a:t>=</a:t>
              </a:r>
              <a:r>
                <a:rPr lang="en-US" sz="1224" dirty="0"/>
                <a:t>"</a:t>
              </a:r>
              <a:r>
                <a:rPr lang="en-US" sz="1224" dirty="0" err="1">
                  <a:solidFill>
                    <a:schemeClr val="tx2">
                      <a:lumMod val="60000"/>
                      <a:lumOff val="40000"/>
                    </a:schemeClr>
                  </a:solidFill>
                </a:rPr>
                <a:t>ItemIs</a:t>
              </a:r>
              <a:r>
                <a:rPr lang="en-US" sz="1224" dirty="0"/>
                <a:t>" </a:t>
              </a:r>
              <a:r>
                <a:rPr lang="en-US" sz="1224" dirty="0" err="1">
                  <a:solidFill>
                    <a:srgbClr val="FF0000"/>
                  </a:solidFill>
                </a:rPr>
                <a:t>ItemType</a:t>
              </a:r>
              <a:r>
                <a:rPr lang="en-US" sz="1224" dirty="0">
                  <a:solidFill>
                    <a:schemeClr val="tx2">
                      <a:lumMod val="60000"/>
                      <a:lumOff val="40000"/>
                    </a:schemeClr>
                  </a:solidFill>
                </a:rPr>
                <a:t>=</a:t>
              </a:r>
              <a:r>
                <a:rPr lang="en-US" sz="1224" dirty="0"/>
                <a:t>"</a:t>
              </a:r>
              <a:r>
                <a:rPr lang="en-US" sz="1224" dirty="0">
                  <a:solidFill>
                    <a:schemeClr val="tx2">
                      <a:lumMod val="60000"/>
                      <a:lumOff val="40000"/>
                    </a:schemeClr>
                  </a:solidFill>
                </a:rPr>
                <a:t>Appointment</a:t>
              </a:r>
              <a:r>
                <a:rPr lang="en-US" sz="1224" dirty="0"/>
                <a:t>"</a:t>
              </a:r>
              <a:r>
                <a:rPr lang="en-US" sz="1224" dirty="0">
                  <a:solidFill>
                    <a:schemeClr val="tx2">
                      <a:lumMod val="60000"/>
                      <a:lumOff val="40000"/>
                    </a:schemeClr>
                  </a:solidFill>
                </a:rPr>
                <a:t>/&gt;</a:t>
              </a:r>
            </a:p>
            <a:p>
              <a:pPr>
                <a:lnSpc>
                  <a:spcPct val="90000"/>
                </a:lnSpc>
                <a:spcAft>
                  <a:spcPts val="612"/>
                </a:spcAft>
              </a:pPr>
              <a:r>
                <a:rPr lang="en-US" sz="1224" dirty="0"/>
                <a:t>  </a:t>
              </a:r>
              <a:r>
                <a:rPr lang="en-US" sz="1224" dirty="0">
                  <a:solidFill>
                    <a:schemeClr val="tx2">
                      <a:lumMod val="60000"/>
                      <a:lumOff val="40000"/>
                    </a:schemeClr>
                  </a:solidFill>
                </a:rPr>
                <a:t>&lt;/</a:t>
              </a:r>
              <a:r>
                <a:rPr lang="en-US" sz="1224" dirty="0">
                  <a:solidFill>
                    <a:srgbClr val="800000"/>
                  </a:solidFill>
                </a:rPr>
                <a:t>Rule</a:t>
              </a:r>
              <a:r>
                <a:rPr lang="en-US" sz="1224" dirty="0">
                  <a:solidFill>
                    <a:schemeClr val="tx2">
                      <a:lumMod val="60000"/>
                      <a:lumOff val="40000"/>
                    </a:schemeClr>
                  </a:solidFill>
                </a:rPr>
                <a:t>&gt;</a:t>
              </a:r>
            </a:p>
            <a:p>
              <a:pPr>
                <a:lnSpc>
                  <a:spcPct val="90000"/>
                </a:lnSpc>
                <a:spcAft>
                  <a:spcPts val="612"/>
                </a:spcAft>
              </a:pPr>
              <a:r>
                <a:rPr lang="en-US" sz="1224" dirty="0">
                  <a:solidFill>
                    <a:schemeClr val="tx2">
                      <a:lumMod val="60000"/>
                      <a:lumOff val="40000"/>
                    </a:schemeClr>
                  </a:solidFill>
                </a:rPr>
                <a:t>&lt;/</a:t>
              </a:r>
              <a:r>
                <a:rPr lang="en-US" sz="1224" dirty="0" err="1">
                  <a:solidFill>
                    <a:srgbClr val="800000"/>
                  </a:solidFill>
                </a:rPr>
                <a:t>OfficeApp</a:t>
              </a:r>
              <a:r>
                <a:rPr lang="en-US" sz="1224" dirty="0">
                  <a:solidFill>
                    <a:schemeClr val="tx2">
                      <a:lumMod val="60000"/>
                      <a:lumOff val="40000"/>
                    </a:schemeClr>
                  </a:solidFill>
                </a:rPr>
                <a:t>&gt;</a:t>
              </a:r>
            </a:p>
          </p:txBody>
        </p:sp>
      </p:grpSp>
      <p:grpSp>
        <p:nvGrpSpPr>
          <p:cNvPr id="450" name="Group 449"/>
          <p:cNvGrpSpPr/>
          <p:nvPr/>
        </p:nvGrpSpPr>
        <p:grpSpPr>
          <a:xfrm>
            <a:off x="8671940" y="2800903"/>
            <a:ext cx="762681" cy="1679759"/>
            <a:chOff x="8502780" y="2238443"/>
            <a:chExt cx="74809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568032" y="2765340"/>
              <a:ext cx="759493" cy="509580"/>
            </a:xfrm>
            <a:prstGeom prst="rect">
              <a:avLst/>
            </a:prstGeom>
            <a:noFill/>
          </p:spPr>
          <p:txBody>
            <a:bodyPr spcFirstLastPara="1" wrap="none" lIns="186446" tIns="149157" rIns="186446" bIns="149157" numCol="1" rtlCol="0">
              <a:prstTxWarp prst="textArchUp">
                <a:avLst>
                  <a:gd name="adj" fmla="val 13027105"/>
                </a:avLst>
              </a:prstTxWarp>
              <a:spAutoFit/>
            </a:bodyPr>
            <a:lstStyle/>
            <a:p>
              <a:pPr>
                <a:lnSpc>
                  <a:spcPct val="90000"/>
                </a:lnSpc>
                <a:spcAft>
                  <a:spcPts val="612"/>
                </a:spcAft>
              </a:pPr>
              <a:r>
                <a:rPr lang="en-US" sz="1428" dirty="0">
                  <a:solidFill>
                    <a:schemeClr val="bg1"/>
                  </a:solidFill>
                </a:rPr>
                <a:t>Office.js</a:t>
              </a:r>
            </a:p>
          </p:txBody>
        </p:sp>
      </p:grpSp>
      <p:sp>
        <p:nvSpPr>
          <p:cNvPr id="10" name="Left-Right Arrow 9"/>
          <p:cNvSpPr/>
          <p:nvPr/>
        </p:nvSpPr>
        <p:spPr bwMode="auto">
          <a:xfrm>
            <a:off x="6099359" y="4097550"/>
            <a:ext cx="3428529" cy="994135"/>
          </a:xfrm>
          <a:prstGeom prst="leftRightArrow">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23" tIns="93223" rIns="34962" bIns="34962" rtlCol="0" anchor="b" anchorCtr="0"/>
          <a:lstStyle/>
          <a:p>
            <a:pPr algn="ctr" defTabSz="9505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1172" y="1592560"/>
            <a:ext cx="5259597" cy="4404274"/>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5390" y="1743821"/>
            <a:ext cx="2221098" cy="4643435"/>
          </a:xfrm>
          <a:prstGeom prst="rect">
            <a:avLst/>
          </a:prstGeom>
        </p:spPr>
      </p:pic>
      <p:pic>
        <p:nvPicPr>
          <p:cNvPr id="24" name="Store"/>
          <p:cNvPicPr>
            <a:picLocks noChangeAspect="1"/>
          </p:cNvPicPr>
          <p:nvPr/>
        </p:nvPicPr>
        <p:blipFill>
          <a:blip r:embed="rId6"/>
          <a:stretch>
            <a:fillRect/>
          </a:stretch>
        </p:blipFill>
        <p:spPr>
          <a:xfrm>
            <a:off x="6891348" y="1601816"/>
            <a:ext cx="5379245" cy="3904975"/>
          </a:xfrm>
          <a:prstGeom prst="rect">
            <a:avLst/>
          </a:prstGeom>
        </p:spPr>
      </p:pic>
      <p:sp>
        <p:nvSpPr>
          <p:cNvPr id="27" name="Freeform 539"/>
          <p:cNvSpPr>
            <a:spLocks noChangeAspect="1"/>
          </p:cNvSpPr>
          <p:nvPr/>
        </p:nvSpPr>
        <p:spPr bwMode="auto">
          <a:xfrm>
            <a:off x="3533024" y="3727149"/>
            <a:ext cx="2469375" cy="135763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9D9D9"/>
          </a:solidFill>
          <a:ln>
            <a:noFill/>
          </a:ln>
          <a:extLst/>
        </p:spPr>
        <p:txBody>
          <a:bodyPr vert="horz" wrap="square" lIns="93260" tIns="186521" rIns="93260" bIns="46630" numCol="1" anchor="ctr" anchorCtr="0" compatLnSpc="1">
            <a:prstTxWarp prst="textNoShape">
              <a:avLst/>
            </a:prstTxWarp>
          </a:bodyPr>
          <a:lstStyle/>
          <a:p>
            <a:pPr algn="ctr"/>
            <a:r>
              <a:rPr lang="en-US" sz="1836" dirty="0">
                <a:gradFill>
                  <a:gsLst>
                    <a:gs pos="2917">
                      <a:schemeClr val="tx1"/>
                    </a:gs>
                    <a:gs pos="30000">
                      <a:schemeClr val="tx1"/>
                    </a:gs>
                  </a:gsLst>
                  <a:lin ang="5400000" scaled="1"/>
                </a:gradFill>
              </a:rPr>
              <a:t>Web server</a:t>
            </a:r>
          </a:p>
        </p:txBody>
      </p:sp>
      <p:sp>
        <p:nvSpPr>
          <p:cNvPr id="28" name="Footer Placeholder 5"/>
          <p:cNvSpPr>
            <a:spLocks noGrp="1"/>
          </p:cNvSpPr>
          <p:nvPr>
            <p:ph type="ftr" sz="quarter" idx="3"/>
          </p:nvPr>
        </p:nvSpPr>
        <p:spPr>
          <a:xfrm>
            <a:off x="7964488" y="295272"/>
            <a:ext cx="4306105" cy="371475"/>
          </a:xfrm>
        </p:spPr>
        <p:txBody>
          <a:bodyPr/>
          <a:lstStyle/>
          <a:p>
            <a:pPr algn="r">
              <a:lnSpc>
                <a:spcPct val="90000"/>
              </a:lnSpc>
            </a:pPr>
            <a:r>
              <a:rPr lang="en-US" sz="1400" b="1" dirty="0">
                <a:solidFill>
                  <a:schemeClr val="accent2"/>
                </a:solidFill>
              </a:rPr>
              <a:t>1 </a:t>
            </a:r>
            <a:r>
              <a:rPr lang="en-US" dirty="0"/>
              <a:t>Extend with add-ins</a:t>
            </a:r>
          </a:p>
        </p:txBody>
      </p:sp>
    </p:spTree>
    <p:extLst>
      <p:ext uri="{BB962C8B-B14F-4D97-AF65-F5344CB8AC3E}">
        <p14:creationId xmlns:p14="http://schemas.microsoft.com/office/powerpoint/2010/main" val="35541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0"/>
                                        </p:tgtEl>
                                      </p:cBhvr>
                                    </p:animEffect>
                                    <p:set>
                                      <p:cBhvr>
                                        <p:cTn id="39" dur="1" fill="hold">
                                          <p:stCondLst>
                                            <p:cond delay="499"/>
                                          </p:stCondLst>
                                        </p:cTn>
                                        <p:tgtEl>
                                          <p:spTgt spid="4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xit" presetSubtype="0" fill="hold" nodeType="with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xit" presetSubtype="0" fill="hold"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add-ins</a:t>
            </a:r>
            <a:br>
              <a:rPr lang="en-US" dirty="0">
                <a:gradFill>
                  <a:gsLst>
                    <a:gs pos="26496">
                      <a:schemeClr val="tx1"/>
                    </a:gs>
                    <a:gs pos="44000">
                      <a:schemeClr val="tx1"/>
                    </a:gs>
                  </a:gsLst>
                  <a:lin ang="5400000" scaled="0"/>
                </a:gradFill>
              </a:rPr>
            </a:br>
            <a:r>
              <a:rPr lang="en-US" sz="3198" dirty="0">
                <a:gradFill>
                  <a:gsLst>
                    <a:gs pos="26496">
                      <a:schemeClr val="tx1"/>
                    </a:gs>
                    <a:gs pos="44000">
                      <a:schemeClr val="tx1"/>
                    </a:gs>
                  </a:gsLst>
                  <a:lin ang="5400000" scaled="0"/>
                </a:gradFill>
              </a:rPr>
              <a:t>A new way to build extensions for Office</a:t>
            </a:r>
            <a:endParaRPr lang="en-US" dirty="0">
              <a:gradFill>
                <a:gsLst>
                  <a:gs pos="26496">
                    <a:schemeClr val="tx1"/>
                  </a:gs>
                  <a:gs pos="44000">
                    <a:schemeClr val="tx1"/>
                  </a:gs>
                </a:gsLst>
                <a:lin ang="5400000" scaled="0"/>
              </a:gradFill>
            </a:endParaRPr>
          </a:p>
        </p:txBody>
      </p:sp>
      <p:grpSp>
        <p:nvGrpSpPr>
          <p:cNvPr id="4" name="Group 3"/>
          <p:cNvGrpSpPr/>
          <p:nvPr/>
        </p:nvGrpSpPr>
        <p:grpSpPr>
          <a:xfrm>
            <a:off x="460988" y="4017641"/>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Content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within a document content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661662"/>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Contextual mail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launched contextually from a mail message or appointment</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20706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Add-in command</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Command in the Office UI to launch add-in or perform UI-less operation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2846566"/>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6"/>
                    </a:spcAft>
                    <a:buNone/>
                  </a:pPr>
                  <a:r>
                    <a:rPr lang="en-US" sz="2399" dirty="0">
                      <a:gradFill>
                        <a:gsLst>
                          <a:gs pos="26496">
                            <a:schemeClr val="accent2"/>
                          </a:gs>
                          <a:gs pos="44000">
                            <a:schemeClr val="accent2"/>
                          </a:gs>
                        </a:gsLst>
                        <a:lin ang="5400000" scaled="0"/>
                      </a:gradFill>
                      <a:latin typeface="Segoe UI Light"/>
                    </a:rPr>
                    <a:t>Task pane add-in</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Add-in that runs beside a document/mail with read/write access</a:t>
                  </a:r>
                </a:p>
                <a:p>
                  <a:pPr marL="0" indent="0">
                    <a:lnSpc>
                      <a:spcPct val="100000"/>
                    </a:lnSpc>
                    <a:spcBef>
                      <a:spcPts val="0"/>
                    </a:spcBef>
                    <a:spcAft>
                      <a:spcPts val="306"/>
                    </a:spcAft>
                    <a:buNone/>
                  </a:pPr>
                  <a:r>
                    <a:rPr lang="en-US" sz="1530" dirty="0">
                      <a:gradFill>
                        <a:gsLst>
                          <a:gs pos="26496">
                            <a:schemeClr val="tx1"/>
                          </a:gs>
                          <a:gs pos="44000">
                            <a:schemeClr val="tx1"/>
                          </a:gs>
                        </a:gsLst>
                        <a:lin ang="5400000" scaled="0"/>
                      </a:gra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0" name="Footer Placeholder 5"/>
          <p:cNvSpPr>
            <a:spLocks noGrp="1"/>
          </p:cNvSpPr>
          <p:nvPr>
            <p:ph type="ftr" sz="quarter" idx="3"/>
          </p:nvPr>
        </p:nvSpPr>
        <p:spPr>
          <a:xfrm>
            <a:off x="7964488" y="295272"/>
            <a:ext cx="4306105" cy="371475"/>
          </a:xfrm>
          <a:prstGeom prst="rect">
            <a:avLst/>
          </a:prstGeom>
        </p:spPr>
        <p:txBody>
          <a:bodyPr vert="horz" lIns="91440" tIns="45720" rIns="182880" bIns="45720" rtlCol="0" anchor="ctr"/>
          <a:lstStyle/>
          <a:p>
            <a:pPr algn="r">
              <a:lnSpc>
                <a:spcPct val="90000"/>
              </a:lnSpc>
            </a:pPr>
            <a:r>
              <a:rPr lang="en-US" b="1" dirty="0">
                <a:solidFill>
                  <a:schemeClr val="accent2"/>
                </a:solidFill>
              </a:rPr>
              <a:t>1 </a:t>
            </a:r>
            <a:r>
              <a:rPr lang="en-US" dirty="0"/>
              <a:t>Extend with add-ins</a:t>
            </a:r>
          </a:p>
        </p:txBody>
      </p:sp>
    </p:spTree>
    <p:extLst>
      <p:ext uri="{BB962C8B-B14F-4D97-AF65-F5344CB8AC3E}">
        <p14:creationId xmlns:p14="http://schemas.microsoft.com/office/powerpoint/2010/main" val="31240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15"/>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35"/>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25"/>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58</TotalTime>
  <Words>2380</Words>
  <Application>Microsoft Office PowerPoint</Application>
  <PresentationFormat>Custom</PresentationFormat>
  <Paragraphs>365</Paragraphs>
  <Slides>29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Office 365  Development</vt:lpstr>
      <vt:lpstr>Agenda</vt:lpstr>
      <vt:lpstr>"The most strategic developer surface area for us is Office 365.“   —Satya Nadella</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PowerPoint Presentation</vt:lpstr>
      <vt:lpstr>Robust Microsoft Graph APIs</vt:lpstr>
      <vt:lpstr>Demo</vt:lpstr>
      <vt:lpstr>Open platform</vt:lpstr>
      <vt:lpstr>PowerPoint Presentation</vt:lpstr>
      <vt:lpstr>Distribution choices</vt:lpstr>
      <vt:lpstr>Corporate add-in catalog</vt:lpstr>
      <vt:lpstr>PowerPoint Presentation</vt:lpstr>
      <vt:lpstr>http://dev.office.com</vt:lpstr>
      <vt:lpstr>Virtual academy courses</vt:lpstr>
      <vt:lpstr>http://blogs.office.com</vt:lpstr>
      <vt:lpstr>http://www.office.com/roadmap</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Jeremy Thake</cp:lastModifiedBy>
  <cp:revision>13</cp:revision>
  <dcterms:created xsi:type="dcterms:W3CDTF">2016-01-15T20:42:46Z</dcterms:created>
  <dcterms:modified xsi:type="dcterms:W3CDTF">2016-01-27T01:51:51Z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